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52" r:id="rId1"/>
  </p:sldMasterIdLst>
  <p:notesMasterIdLst>
    <p:notesMasterId r:id="rId54"/>
  </p:notesMasterIdLst>
  <p:handoutMasterIdLst>
    <p:handoutMasterId r:id="rId55"/>
  </p:handoutMasterIdLst>
  <p:sldIdLst>
    <p:sldId id="2098" r:id="rId2"/>
    <p:sldId id="2306" r:id="rId3"/>
    <p:sldId id="2102" r:id="rId4"/>
    <p:sldId id="467" r:id="rId5"/>
    <p:sldId id="469" r:id="rId6"/>
    <p:sldId id="470" r:id="rId7"/>
    <p:sldId id="472" r:id="rId8"/>
    <p:sldId id="2307" r:id="rId9"/>
    <p:sldId id="471" r:id="rId10"/>
    <p:sldId id="473" r:id="rId11"/>
    <p:sldId id="480" r:id="rId12"/>
    <p:sldId id="2308" r:id="rId13"/>
    <p:sldId id="2309" r:id="rId14"/>
    <p:sldId id="2310" r:id="rId15"/>
    <p:sldId id="7617" r:id="rId16"/>
    <p:sldId id="7618" r:id="rId17"/>
    <p:sldId id="7619" r:id="rId18"/>
    <p:sldId id="7620" r:id="rId19"/>
    <p:sldId id="479" r:id="rId20"/>
    <p:sldId id="7621" r:id="rId21"/>
    <p:sldId id="7622" r:id="rId22"/>
    <p:sldId id="482" r:id="rId23"/>
    <p:sldId id="476" r:id="rId24"/>
    <p:sldId id="484" r:id="rId25"/>
    <p:sldId id="485" r:id="rId26"/>
    <p:sldId id="475" r:id="rId27"/>
    <p:sldId id="379" r:id="rId28"/>
    <p:sldId id="441" r:id="rId29"/>
    <p:sldId id="419" r:id="rId30"/>
    <p:sldId id="452" r:id="rId31"/>
    <p:sldId id="446" r:id="rId32"/>
    <p:sldId id="447" r:id="rId33"/>
    <p:sldId id="420" r:id="rId34"/>
    <p:sldId id="448" r:id="rId35"/>
    <p:sldId id="483" r:id="rId36"/>
    <p:sldId id="449" r:id="rId37"/>
    <p:sldId id="451" r:id="rId38"/>
    <p:sldId id="461" r:id="rId39"/>
    <p:sldId id="486" r:id="rId40"/>
    <p:sldId id="453" r:id="rId41"/>
    <p:sldId id="454" r:id="rId42"/>
    <p:sldId id="458" r:id="rId43"/>
    <p:sldId id="462" r:id="rId44"/>
    <p:sldId id="422" r:id="rId45"/>
    <p:sldId id="463" r:id="rId46"/>
    <p:sldId id="455" r:id="rId47"/>
    <p:sldId id="456" r:id="rId48"/>
    <p:sldId id="464" r:id="rId49"/>
    <p:sldId id="7623" r:id="rId50"/>
    <p:sldId id="7625" r:id="rId51"/>
    <p:sldId id="7626" r:id="rId52"/>
    <p:sldId id="2167" r:id="rId53"/>
  </p:sldIdLst>
  <p:sldSz cx="12192000" cy="6858000"/>
  <p:notesSz cx="6858000" cy="9144000"/>
  <p:custDataLst>
    <p:tags r:id="rId5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4" userDrawn="1">
          <p15:clr>
            <a:srgbClr val="A4A3A4"/>
          </p15:clr>
        </p15:guide>
        <p15:guide id="2" pos="3780" userDrawn="1">
          <p15:clr>
            <a:srgbClr val="A4A3A4"/>
          </p15:clr>
        </p15:guide>
        <p15:guide id="3" orient="horz" pos="2274" userDrawn="1">
          <p15:clr>
            <a:srgbClr val="A4A3A4"/>
          </p15:clr>
        </p15:guide>
        <p15:guide id="4" pos="277" userDrawn="1">
          <p15:clr>
            <a:srgbClr val="A4A3A4"/>
          </p15:clr>
        </p15:guide>
        <p15:guide id="5" pos="37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7FF"/>
    <a:srgbClr val="E8E0EC"/>
    <a:srgbClr val="E39C7C"/>
    <a:srgbClr val="FF2E14"/>
    <a:srgbClr val="D72100"/>
    <a:srgbClr val="FE62AD"/>
    <a:srgbClr val="FE5C3F"/>
    <a:srgbClr val="B1A7A6"/>
    <a:srgbClr val="7EB3A3"/>
    <a:srgbClr val="C4B7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19" autoAdjust="0"/>
    <p:restoredTop sz="83673" autoAdjust="0"/>
  </p:normalViewPr>
  <p:slideViewPr>
    <p:cSldViewPr>
      <p:cViewPr varScale="1">
        <p:scale>
          <a:sx n="106" d="100"/>
          <a:sy n="106" d="100"/>
        </p:scale>
        <p:origin x="400" y="176"/>
      </p:cViewPr>
      <p:guideLst>
        <p:guide orient="horz" pos="2234"/>
        <p:guide pos="3780"/>
        <p:guide orient="horz" pos="2274"/>
        <p:guide pos="277"/>
        <p:guide pos="3779"/>
      </p:guideLst>
    </p:cSldViewPr>
  </p:slideViewPr>
  <p:notesTextViewPr>
    <p:cViewPr>
      <p:scale>
        <a:sx n="130" d="100"/>
        <a:sy n="13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B4FEF1-A6B1-4D61-B1B1-CDFE1A8A2F99}" type="datetimeFigureOut">
              <a:rPr lang="zh-CN" altLang="en-US" smtClean="0"/>
              <a:t>2024/10/5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2ABA90-A8CD-4B23-AA03-20648CD97A1C}" type="slidenum">
              <a:rPr lang="zh-CN" altLang="en-US" smtClean="0"/>
              <a:t>‹#›</a:t>
            </a:fld>
            <a:endParaRPr lang="zh-CN" altLang="en-US"/>
          </a:p>
        </p:txBody>
      </p:sp>
    </p:spTree>
    <p:extLst>
      <p:ext uri="{BB962C8B-B14F-4D97-AF65-F5344CB8AC3E}">
        <p14:creationId xmlns:p14="http://schemas.microsoft.com/office/powerpoint/2010/main" val="4173515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0D2CE-11B0-4CEA-8908-3E21561983A5}" type="datetimeFigureOut">
              <a:rPr lang="zh-CN" altLang="en-US" smtClean="0"/>
              <a:t>2024/10/5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7578D-0438-4BB8-8AE6-D425B1BAB907}" type="slidenum">
              <a:rPr lang="zh-CN" altLang="en-US" smtClean="0"/>
              <a:t>‹#›</a:t>
            </a:fld>
            <a:endParaRPr lang="zh-CN" altLang="en-US"/>
          </a:p>
        </p:txBody>
      </p:sp>
    </p:spTree>
    <p:extLst>
      <p:ext uri="{BB962C8B-B14F-4D97-AF65-F5344CB8AC3E}">
        <p14:creationId xmlns:p14="http://schemas.microsoft.com/office/powerpoint/2010/main" val="8385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77578D-0438-4BB8-8AE6-D425B1BAB907}" type="slidenum">
              <a:rPr lang="zh-CN" altLang="en-US" smtClean="0"/>
              <a:t>1</a:t>
            </a:fld>
            <a:endParaRPr lang="zh-CN" altLang="en-US"/>
          </a:p>
        </p:txBody>
      </p:sp>
    </p:spTree>
    <p:extLst>
      <p:ext uri="{BB962C8B-B14F-4D97-AF65-F5344CB8AC3E}">
        <p14:creationId xmlns:p14="http://schemas.microsoft.com/office/powerpoint/2010/main" val="74396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12</a:t>
            </a:fld>
            <a:endParaRPr kumimoji="1" lang="zh-CN" altLang="en-US"/>
          </a:p>
        </p:txBody>
      </p:sp>
    </p:spTree>
    <p:extLst>
      <p:ext uri="{BB962C8B-B14F-4D97-AF65-F5344CB8AC3E}">
        <p14:creationId xmlns:p14="http://schemas.microsoft.com/office/powerpoint/2010/main" val="1221584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13</a:t>
            </a:fld>
            <a:endParaRPr kumimoji="1" lang="zh-CN" altLang="en-US"/>
          </a:p>
        </p:txBody>
      </p:sp>
    </p:spTree>
    <p:extLst>
      <p:ext uri="{BB962C8B-B14F-4D97-AF65-F5344CB8AC3E}">
        <p14:creationId xmlns:p14="http://schemas.microsoft.com/office/powerpoint/2010/main" val="1332422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14</a:t>
            </a:fld>
            <a:endParaRPr kumimoji="1" lang="zh-CN" altLang="en-US"/>
          </a:p>
        </p:txBody>
      </p:sp>
    </p:spTree>
    <p:extLst>
      <p:ext uri="{BB962C8B-B14F-4D97-AF65-F5344CB8AC3E}">
        <p14:creationId xmlns:p14="http://schemas.microsoft.com/office/powerpoint/2010/main" val="968280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15</a:t>
            </a:fld>
            <a:endParaRPr kumimoji="1" lang="zh-CN" altLang="en-US"/>
          </a:p>
        </p:txBody>
      </p:sp>
    </p:spTree>
    <p:extLst>
      <p:ext uri="{BB962C8B-B14F-4D97-AF65-F5344CB8AC3E}">
        <p14:creationId xmlns:p14="http://schemas.microsoft.com/office/powerpoint/2010/main" val="2111766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16</a:t>
            </a:fld>
            <a:endParaRPr kumimoji="1" lang="zh-CN" altLang="en-US"/>
          </a:p>
        </p:txBody>
      </p:sp>
    </p:spTree>
    <p:extLst>
      <p:ext uri="{BB962C8B-B14F-4D97-AF65-F5344CB8AC3E}">
        <p14:creationId xmlns:p14="http://schemas.microsoft.com/office/powerpoint/2010/main" val="3033755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17</a:t>
            </a:fld>
            <a:endParaRPr kumimoji="1" lang="zh-CN" altLang="en-US"/>
          </a:p>
        </p:txBody>
      </p:sp>
    </p:spTree>
    <p:extLst>
      <p:ext uri="{BB962C8B-B14F-4D97-AF65-F5344CB8AC3E}">
        <p14:creationId xmlns:p14="http://schemas.microsoft.com/office/powerpoint/2010/main" val="292361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18</a:t>
            </a:fld>
            <a:endParaRPr kumimoji="1" lang="zh-CN" altLang="en-US"/>
          </a:p>
        </p:txBody>
      </p:sp>
    </p:spTree>
    <p:extLst>
      <p:ext uri="{BB962C8B-B14F-4D97-AF65-F5344CB8AC3E}">
        <p14:creationId xmlns:p14="http://schemas.microsoft.com/office/powerpoint/2010/main" val="498985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19</a:t>
            </a:fld>
            <a:endParaRPr kumimoji="1" lang="zh-CN" altLang="en-US"/>
          </a:p>
        </p:txBody>
      </p:sp>
    </p:spTree>
    <p:extLst>
      <p:ext uri="{BB962C8B-B14F-4D97-AF65-F5344CB8AC3E}">
        <p14:creationId xmlns:p14="http://schemas.microsoft.com/office/powerpoint/2010/main" val="1061161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20</a:t>
            </a:fld>
            <a:endParaRPr kumimoji="1" lang="zh-CN" altLang="en-US"/>
          </a:p>
        </p:txBody>
      </p:sp>
    </p:spTree>
    <p:extLst>
      <p:ext uri="{BB962C8B-B14F-4D97-AF65-F5344CB8AC3E}">
        <p14:creationId xmlns:p14="http://schemas.microsoft.com/office/powerpoint/2010/main" val="182834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21</a:t>
            </a:fld>
            <a:endParaRPr kumimoji="1" lang="zh-CN" altLang="en-US"/>
          </a:p>
        </p:txBody>
      </p:sp>
    </p:spTree>
    <p:extLst>
      <p:ext uri="{BB962C8B-B14F-4D97-AF65-F5344CB8AC3E}">
        <p14:creationId xmlns:p14="http://schemas.microsoft.com/office/powerpoint/2010/main" val="74938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4</a:t>
            </a:fld>
            <a:endParaRPr kumimoji="1" lang="zh-CN" altLang="en-US"/>
          </a:p>
        </p:txBody>
      </p:sp>
    </p:spTree>
    <p:extLst>
      <p:ext uri="{BB962C8B-B14F-4D97-AF65-F5344CB8AC3E}">
        <p14:creationId xmlns:p14="http://schemas.microsoft.com/office/powerpoint/2010/main" val="1725289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dirty="0">
              <a:solidFill>
                <a:schemeClr val="tx1"/>
              </a:solidFill>
              <a:latin typeface="Source Han Sans CN Regular" panose="020B0500000000000000" pitchFamily="34" charset="-122"/>
              <a:ea typeface="Source Han Sans CN Regular" panose="020B0500000000000000" pitchFamily="34" charset="-122"/>
            </a:endParaRPr>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22</a:t>
            </a:fld>
            <a:endParaRPr kumimoji="1" lang="zh-CN" altLang="en-US"/>
          </a:p>
        </p:txBody>
      </p:sp>
    </p:spTree>
    <p:extLst>
      <p:ext uri="{BB962C8B-B14F-4D97-AF65-F5344CB8AC3E}">
        <p14:creationId xmlns:p14="http://schemas.microsoft.com/office/powerpoint/2010/main" val="3546594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latin typeface="Source Han Sans CN Regular" panose="020B0500000000000000" pitchFamily="34" charset="-128"/>
              <a:ea typeface="Source Han Sans CN Regular" panose="020B0500000000000000" pitchFamily="34" charset="-128"/>
            </a:endParaRPr>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23</a:t>
            </a:fld>
            <a:endParaRPr kumimoji="1" lang="zh-CN" altLang="en-US"/>
          </a:p>
        </p:txBody>
      </p:sp>
    </p:spTree>
    <p:extLst>
      <p:ext uri="{BB962C8B-B14F-4D97-AF65-F5344CB8AC3E}">
        <p14:creationId xmlns:p14="http://schemas.microsoft.com/office/powerpoint/2010/main" val="1351753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latin typeface="Source Han Sans CN Regular" panose="020B0500000000000000" pitchFamily="34" charset="-128"/>
              <a:ea typeface="Source Han Sans CN Regular" panose="020B0500000000000000" pitchFamily="34" charset="-128"/>
            </a:endParaRPr>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24</a:t>
            </a:fld>
            <a:endParaRPr kumimoji="1" lang="zh-CN" altLang="en-US"/>
          </a:p>
        </p:txBody>
      </p:sp>
    </p:spTree>
    <p:extLst>
      <p:ext uri="{BB962C8B-B14F-4D97-AF65-F5344CB8AC3E}">
        <p14:creationId xmlns:p14="http://schemas.microsoft.com/office/powerpoint/2010/main" val="1695968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latin typeface="Source Han Sans CN Regular" panose="020B0500000000000000" pitchFamily="34" charset="-128"/>
              <a:ea typeface="Source Han Sans CN Regular" panose="020B0500000000000000" pitchFamily="34" charset="-128"/>
            </a:endParaRPr>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25</a:t>
            </a:fld>
            <a:endParaRPr kumimoji="1" lang="zh-CN" altLang="en-US"/>
          </a:p>
        </p:txBody>
      </p:sp>
    </p:spTree>
    <p:extLst>
      <p:ext uri="{BB962C8B-B14F-4D97-AF65-F5344CB8AC3E}">
        <p14:creationId xmlns:p14="http://schemas.microsoft.com/office/powerpoint/2010/main" val="1713518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26</a:t>
            </a:fld>
            <a:endParaRPr kumimoji="1" lang="zh-CN" altLang="en-US"/>
          </a:p>
        </p:txBody>
      </p:sp>
    </p:spTree>
    <p:extLst>
      <p:ext uri="{BB962C8B-B14F-4D97-AF65-F5344CB8AC3E}">
        <p14:creationId xmlns:p14="http://schemas.microsoft.com/office/powerpoint/2010/main" val="1284450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27</a:t>
            </a:fld>
            <a:endParaRPr kumimoji="1" lang="zh-CN" altLang="en-US"/>
          </a:p>
        </p:txBody>
      </p:sp>
    </p:spTree>
    <p:extLst>
      <p:ext uri="{BB962C8B-B14F-4D97-AF65-F5344CB8AC3E}">
        <p14:creationId xmlns:p14="http://schemas.microsoft.com/office/powerpoint/2010/main" val="2503937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28</a:t>
            </a:fld>
            <a:endParaRPr kumimoji="1" lang="zh-CN" altLang="en-US"/>
          </a:p>
        </p:txBody>
      </p:sp>
    </p:spTree>
    <p:extLst>
      <p:ext uri="{BB962C8B-B14F-4D97-AF65-F5344CB8AC3E}">
        <p14:creationId xmlns:p14="http://schemas.microsoft.com/office/powerpoint/2010/main" val="579306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29</a:t>
            </a:fld>
            <a:endParaRPr kumimoji="1" lang="zh-CN" altLang="en-US"/>
          </a:p>
        </p:txBody>
      </p:sp>
    </p:spTree>
    <p:extLst>
      <p:ext uri="{BB962C8B-B14F-4D97-AF65-F5344CB8AC3E}">
        <p14:creationId xmlns:p14="http://schemas.microsoft.com/office/powerpoint/2010/main" val="2142942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b="0"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30</a:t>
            </a:fld>
            <a:endParaRPr kumimoji="1" lang="zh-CN" altLang="en-US"/>
          </a:p>
        </p:txBody>
      </p:sp>
    </p:spTree>
    <p:extLst>
      <p:ext uri="{BB962C8B-B14F-4D97-AF65-F5344CB8AC3E}">
        <p14:creationId xmlns:p14="http://schemas.microsoft.com/office/powerpoint/2010/main" val="18275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31</a:t>
            </a:fld>
            <a:endParaRPr kumimoji="1" lang="zh-CN" altLang="en-US"/>
          </a:p>
        </p:txBody>
      </p:sp>
    </p:spTree>
    <p:extLst>
      <p:ext uri="{BB962C8B-B14F-4D97-AF65-F5344CB8AC3E}">
        <p14:creationId xmlns:p14="http://schemas.microsoft.com/office/powerpoint/2010/main" val="3429785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5</a:t>
            </a:fld>
            <a:endParaRPr kumimoji="1" lang="zh-CN" altLang="en-US"/>
          </a:p>
        </p:txBody>
      </p:sp>
    </p:spTree>
    <p:extLst>
      <p:ext uri="{BB962C8B-B14F-4D97-AF65-F5344CB8AC3E}">
        <p14:creationId xmlns:p14="http://schemas.microsoft.com/office/powerpoint/2010/main" val="118407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32</a:t>
            </a:fld>
            <a:endParaRPr kumimoji="1" lang="zh-CN" altLang="en-US"/>
          </a:p>
        </p:txBody>
      </p:sp>
    </p:spTree>
    <p:extLst>
      <p:ext uri="{BB962C8B-B14F-4D97-AF65-F5344CB8AC3E}">
        <p14:creationId xmlns:p14="http://schemas.microsoft.com/office/powerpoint/2010/main" val="1663790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33</a:t>
            </a:fld>
            <a:endParaRPr kumimoji="1" lang="zh-CN" altLang="en-US"/>
          </a:p>
        </p:txBody>
      </p:sp>
    </p:spTree>
    <p:extLst>
      <p:ext uri="{BB962C8B-B14F-4D97-AF65-F5344CB8AC3E}">
        <p14:creationId xmlns:p14="http://schemas.microsoft.com/office/powerpoint/2010/main" val="399592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34</a:t>
            </a:fld>
            <a:endParaRPr kumimoji="1" lang="zh-CN" altLang="en-US"/>
          </a:p>
        </p:txBody>
      </p:sp>
    </p:spTree>
    <p:extLst>
      <p:ext uri="{BB962C8B-B14F-4D97-AF65-F5344CB8AC3E}">
        <p14:creationId xmlns:p14="http://schemas.microsoft.com/office/powerpoint/2010/main" val="1933666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35</a:t>
            </a:fld>
            <a:endParaRPr kumimoji="1" lang="zh-CN" altLang="en-US"/>
          </a:p>
        </p:txBody>
      </p:sp>
    </p:spTree>
    <p:extLst>
      <p:ext uri="{BB962C8B-B14F-4D97-AF65-F5344CB8AC3E}">
        <p14:creationId xmlns:p14="http://schemas.microsoft.com/office/powerpoint/2010/main" val="3019138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36</a:t>
            </a:fld>
            <a:endParaRPr kumimoji="1" lang="zh-CN" altLang="en-US"/>
          </a:p>
        </p:txBody>
      </p:sp>
    </p:spTree>
    <p:extLst>
      <p:ext uri="{BB962C8B-B14F-4D97-AF65-F5344CB8AC3E}">
        <p14:creationId xmlns:p14="http://schemas.microsoft.com/office/powerpoint/2010/main" val="2625647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37</a:t>
            </a:fld>
            <a:endParaRPr kumimoji="1" lang="zh-CN" altLang="en-US"/>
          </a:p>
        </p:txBody>
      </p:sp>
    </p:spTree>
    <p:extLst>
      <p:ext uri="{BB962C8B-B14F-4D97-AF65-F5344CB8AC3E}">
        <p14:creationId xmlns:p14="http://schemas.microsoft.com/office/powerpoint/2010/main" val="3492029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38</a:t>
            </a:fld>
            <a:endParaRPr kumimoji="1" lang="zh-CN" altLang="en-US"/>
          </a:p>
        </p:txBody>
      </p:sp>
    </p:spTree>
    <p:extLst>
      <p:ext uri="{BB962C8B-B14F-4D97-AF65-F5344CB8AC3E}">
        <p14:creationId xmlns:p14="http://schemas.microsoft.com/office/powerpoint/2010/main" val="727427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39</a:t>
            </a:fld>
            <a:endParaRPr kumimoji="1" lang="zh-CN" altLang="en-US"/>
          </a:p>
        </p:txBody>
      </p:sp>
    </p:spTree>
    <p:extLst>
      <p:ext uri="{BB962C8B-B14F-4D97-AF65-F5344CB8AC3E}">
        <p14:creationId xmlns:p14="http://schemas.microsoft.com/office/powerpoint/2010/main" val="717257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40</a:t>
            </a:fld>
            <a:endParaRPr kumimoji="1" lang="zh-CN" altLang="en-US"/>
          </a:p>
        </p:txBody>
      </p:sp>
    </p:spTree>
    <p:extLst>
      <p:ext uri="{BB962C8B-B14F-4D97-AF65-F5344CB8AC3E}">
        <p14:creationId xmlns:p14="http://schemas.microsoft.com/office/powerpoint/2010/main" val="2861517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41</a:t>
            </a:fld>
            <a:endParaRPr kumimoji="1" lang="zh-CN" altLang="en-US"/>
          </a:p>
        </p:txBody>
      </p:sp>
    </p:spTree>
    <p:extLst>
      <p:ext uri="{BB962C8B-B14F-4D97-AF65-F5344CB8AC3E}">
        <p14:creationId xmlns:p14="http://schemas.microsoft.com/office/powerpoint/2010/main" val="1315826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6</a:t>
            </a:fld>
            <a:endParaRPr kumimoji="1" lang="zh-CN" altLang="en-US"/>
          </a:p>
        </p:txBody>
      </p:sp>
    </p:spTree>
    <p:extLst>
      <p:ext uri="{BB962C8B-B14F-4D97-AF65-F5344CB8AC3E}">
        <p14:creationId xmlns:p14="http://schemas.microsoft.com/office/powerpoint/2010/main" val="4040830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i="0"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42</a:t>
            </a:fld>
            <a:endParaRPr kumimoji="1" lang="zh-CN" altLang="en-US"/>
          </a:p>
        </p:txBody>
      </p:sp>
    </p:spTree>
    <p:extLst>
      <p:ext uri="{BB962C8B-B14F-4D97-AF65-F5344CB8AC3E}">
        <p14:creationId xmlns:p14="http://schemas.microsoft.com/office/powerpoint/2010/main" val="2478253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43</a:t>
            </a:fld>
            <a:endParaRPr kumimoji="1" lang="zh-CN" altLang="en-US"/>
          </a:p>
        </p:txBody>
      </p:sp>
    </p:spTree>
    <p:extLst>
      <p:ext uri="{BB962C8B-B14F-4D97-AF65-F5344CB8AC3E}">
        <p14:creationId xmlns:p14="http://schemas.microsoft.com/office/powerpoint/2010/main" val="385329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44</a:t>
            </a:fld>
            <a:endParaRPr kumimoji="1" lang="zh-CN" altLang="en-US"/>
          </a:p>
        </p:txBody>
      </p:sp>
    </p:spTree>
    <p:extLst>
      <p:ext uri="{BB962C8B-B14F-4D97-AF65-F5344CB8AC3E}">
        <p14:creationId xmlns:p14="http://schemas.microsoft.com/office/powerpoint/2010/main" val="2743597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45</a:t>
            </a:fld>
            <a:endParaRPr kumimoji="1" lang="zh-CN" altLang="en-US"/>
          </a:p>
        </p:txBody>
      </p:sp>
    </p:spTree>
    <p:extLst>
      <p:ext uri="{BB962C8B-B14F-4D97-AF65-F5344CB8AC3E}">
        <p14:creationId xmlns:p14="http://schemas.microsoft.com/office/powerpoint/2010/main" val="532131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i="0"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46</a:t>
            </a:fld>
            <a:endParaRPr kumimoji="1" lang="zh-CN" altLang="en-US"/>
          </a:p>
        </p:txBody>
      </p:sp>
    </p:spTree>
    <p:extLst>
      <p:ext uri="{BB962C8B-B14F-4D97-AF65-F5344CB8AC3E}">
        <p14:creationId xmlns:p14="http://schemas.microsoft.com/office/powerpoint/2010/main" val="768230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i="0"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47</a:t>
            </a:fld>
            <a:endParaRPr kumimoji="1" lang="zh-CN" altLang="en-US"/>
          </a:p>
        </p:txBody>
      </p:sp>
    </p:spTree>
    <p:extLst>
      <p:ext uri="{BB962C8B-B14F-4D97-AF65-F5344CB8AC3E}">
        <p14:creationId xmlns:p14="http://schemas.microsoft.com/office/powerpoint/2010/main" val="1353782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lnSpc>
                <a:spcPct val="110000"/>
              </a:lnSpc>
              <a:buNone/>
            </a:pPr>
            <a:endParaRPr kumimoji="1" lang="en-US" altLang="zh-CN" dirty="0"/>
          </a:p>
        </p:txBody>
      </p:sp>
      <p:sp>
        <p:nvSpPr>
          <p:cNvPr id="4" name="灯片编号占位符 3"/>
          <p:cNvSpPr>
            <a:spLocks noGrp="1"/>
          </p:cNvSpPr>
          <p:nvPr>
            <p:ph type="sldNum" sz="quarter" idx="10"/>
          </p:nvPr>
        </p:nvSpPr>
        <p:spPr/>
        <p:txBody>
          <a:bodyPr/>
          <a:lstStyle/>
          <a:p>
            <a:fld id="{5AFA0B27-4EE5-6442-9424-7A0329C3AC2A}" type="slidenum">
              <a:rPr kumimoji="1" lang="zh-CN" altLang="en-US" smtClean="0"/>
              <a:t>48</a:t>
            </a:fld>
            <a:endParaRPr kumimoji="1" lang="zh-CN" altLang="en-US"/>
          </a:p>
        </p:txBody>
      </p:sp>
    </p:spTree>
    <p:extLst>
      <p:ext uri="{BB962C8B-B14F-4D97-AF65-F5344CB8AC3E}">
        <p14:creationId xmlns:p14="http://schemas.microsoft.com/office/powerpoint/2010/main" val="151478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7</a:t>
            </a:fld>
            <a:endParaRPr kumimoji="1" lang="zh-CN" altLang="en-US"/>
          </a:p>
        </p:txBody>
      </p:sp>
    </p:spTree>
    <p:extLst>
      <p:ext uri="{BB962C8B-B14F-4D97-AF65-F5344CB8AC3E}">
        <p14:creationId xmlns:p14="http://schemas.microsoft.com/office/powerpoint/2010/main" val="2249462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8</a:t>
            </a:fld>
            <a:endParaRPr kumimoji="1" lang="zh-CN" altLang="en-US"/>
          </a:p>
        </p:txBody>
      </p:sp>
    </p:spTree>
    <p:extLst>
      <p:ext uri="{BB962C8B-B14F-4D97-AF65-F5344CB8AC3E}">
        <p14:creationId xmlns:p14="http://schemas.microsoft.com/office/powerpoint/2010/main" val="3382525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9</a:t>
            </a:fld>
            <a:endParaRPr kumimoji="1" lang="zh-CN" altLang="en-US"/>
          </a:p>
        </p:txBody>
      </p:sp>
    </p:spTree>
    <p:extLst>
      <p:ext uri="{BB962C8B-B14F-4D97-AF65-F5344CB8AC3E}">
        <p14:creationId xmlns:p14="http://schemas.microsoft.com/office/powerpoint/2010/main" val="411917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10</a:t>
            </a:fld>
            <a:endParaRPr kumimoji="1" lang="zh-CN" altLang="en-US"/>
          </a:p>
        </p:txBody>
      </p:sp>
    </p:spTree>
    <p:extLst>
      <p:ext uri="{BB962C8B-B14F-4D97-AF65-F5344CB8AC3E}">
        <p14:creationId xmlns:p14="http://schemas.microsoft.com/office/powerpoint/2010/main" val="113684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5AFA0B27-4EE5-6442-9424-7A0329C3AC2A}" type="slidenum">
              <a:rPr kumimoji="1" lang="zh-CN" altLang="en-US" smtClean="0"/>
              <a:t>11</a:t>
            </a:fld>
            <a:endParaRPr kumimoji="1" lang="zh-CN" altLang="en-US"/>
          </a:p>
        </p:txBody>
      </p:sp>
    </p:spTree>
    <p:extLst>
      <p:ext uri="{BB962C8B-B14F-4D97-AF65-F5344CB8AC3E}">
        <p14:creationId xmlns:p14="http://schemas.microsoft.com/office/powerpoint/2010/main" val="1674721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D4E68A4-3023-2045-8E14-7007D1453695}"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260635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1148578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786843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124745"/>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00447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11" name="Shape 4">
            <a:extLst>
              <a:ext uri="{FF2B5EF4-FFF2-40B4-BE49-F238E27FC236}">
                <a16:creationId xmlns:a16="http://schemas.microsoft.com/office/drawing/2014/main" id="{578B3212-365F-042D-C451-09A33245D6DA}"/>
              </a:ext>
            </a:extLst>
          </p:cNvPr>
          <p:cNvSpPr/>
          <p:nvPr userDrawn="1"/>
        </p:nvSpPr>
        <p:spPr>
          <a:xfrm>
            <a:off x="0" y="6655780"/>
            <a:ext cx="12191998" cy="20222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
        <p:nvSpPr>
          <p:cNvPr id="12" name="Shape 4">
            <a:extLst>
              <a:ext uri="{FF2B5EF4-FFF2-40B4-BE49-F238E27FC236}">
                <a16:creationId xmlns:a16="http://schemas.microsoft.com/office/drawing/2014/main" id="{68DBD5D3-9633-27D7-C352-4D6D3948C06C}"/>
              </a:ext>
            </a:extLst>
          </p:cNvPr>
          <p:cNvSpPr/>
          <p:nvPr userDrawn="1"/>
        </p:nvSpPr>
        <p:spPr>
          <a:xfrm>
            <a:off x="2" y="0"/>
            <a:ext cx="12191998" cy="20222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Tree>
    <p:extLst>
      <p:ext uri="{BB962C8B-B14F-4D97-AF65-F5344CB8AC3E}">
        <p14:creationId xmlns:p14="http://schemas.microsoft.com/office/powerpoint/2010/main" val="389990966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icrosoft YaHei" panose="020B0503020204020204" pitchFamily="34" charset="-122"/>
                <a:ea typeface="Microsoft YaHei"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atin typeface="Microsoft YaHei" panose="020B0503020204020204" pitchFamily="34" charset="-122"/>
                <a:ea typeface="Microsoft YaHei" panose="020B0503020204020204" pitchFamily="34" charset="-122"/>
              </a:defRPr>
            </a:lvl1pPr>
            <a:lvl2pPr>
              <a:defRPr>
                <a:latin typeface="Microsoft YaHei" panose="020B0503020204020204" pitchFamily="34" charset="-122"/>
                <a:ea typeface="Microsoft YaHei" panose="020B0503020204020204" pitchFamily="34" charset="-122"/>
              </a:defRPr>
            </a:lvl2pPr>
            <a:lvl3pPr>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9B909982-1BD5-6D4E-A3CA-D8BE4BC8FD4A}"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7" name="Shape 4">
            <a:extLst>
              <a:ext uri="{FF2B5EF4-FFF2-40B4-BE49-F238E27FC236}">
                <a16:creationId xmlns:a16="http://schemas.microsoft.com/office/drawing/2014/main" id="{739BEB73-2156-BDD5-0FEF-6665B7AB7BE3}"/>
              </a:ext>
            </a:extLst>
          </p:cNvPr>
          <p:cNvSpPr/>
          <p:nvPr userDrawn="1"/>
        </p:nvSpPr>
        <p:spPr>
          <a:xfrm>
            <a:off x="0" y="6655780"/>
            <a:ext cx="12191998" cy="202220"/>
          </a:xfrm>
          <a:prstGeom prst="rect">
            <a:avLst/>
          </a:prstGeom>
          <a:solidFill>
            <a:srgbClr val="D10000"/>
          </a:solidFill>
          <a:ln w="12700">
            <a:miter lim="400000"/>
          </a:ln>
        </p:spPr>
        <p:txBody>
          <a:bodyPr lIns="45719" rIns="45719" anchor="ctr"/>
          <a:lstStyle/>
          <a:p>
            <a:pPr>
              <a:defRPr>
                <a:solidFill>
                  <a:schemeClr val="accent2">
                    <a:satOff val="-18194"/>
                    <a:lumOff val="-11215"/>
                  </a:schemeClr>
                </a:solidFill>
              </a:defRPr>
            </a:pPr>
            <a:endParaRPr sz="1800"/>
          </a:p>
        </p:txBody>
      </p:sp>
      <p:sp>
        <p:nvSpPr>
          <p:cNvPr id="9" name="Rectangle 14">
            <a:extLst>
              <a:ext uri="{FF2B5EF4-FFF2-40B4-BE49-F238E27FC236}">
                <a16:creationId xmlns:a16="http://schemas.microsoft.com/office/drawing/2014/main" id="{F7DA009C-4926-9E68-CFD2-D818EA10528F}"/>
              </a:ext>
            </a:extLst>
          </p:cNvPr>
          <p:cNvSpPr>
            <a:spLocks noChangeArrowheads="1"/>
          </p:cNvSpPr>
          <p:nvPr userDrawn="1"/>
        </p:nvSpPr>
        <p:spPr bwMode="auto">
          <a:xfrm flipV="1">
            <a:off x="1" y="836712"/>
            <a:ext cx="12191999" cy="58428"/>
          </a:xfrm>
          <a:prstGeom prst="rect">
            <a:avLst/>
          </a:prstGeom>
          <a:solidFill>
            <a:srgbClr val="D1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endParaRPr kumimoji="1" lang="zh-CN" altLang="en-US" sz="3200" b="1">
              <a:latin typeface="Times New Roman" panose="02020603050405020304" pitchFamily="18" charset="0"/>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04399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3793939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7927949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0055867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FCF0020-289C-B745-BFCF-4C350B75B66E}" type="datetime1">
              <a:rPr lang="zh-CN" altLang="en-US" smtClean="0"/>
              <a:t>2024/10/5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454596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3424902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7892242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A8AA9A-D50B-A74B-BEAD-8B43A8BB68C4}" type="datetime1">
              <a:rPr lang="zh-CN" altLang="en-US" smtClean="0"/>
              <a:t>2024/10/5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41837968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376" y="133414"/>
            <a:ext cx="8786192" cy="57297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253331"/>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8AA9A-D50B-A74B-BEAD-8B43A8BB68C4}" type="datetime1">
              <a:rPr lang="zh-CN" altLang="en-US" smtClean="0"/>
              <a:t>2024/10/5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dirty="0"/>
          </a:p>
        </p:txBody>
      </p:sp>
      <p:pic>
        <p:nvPicPr>
          <p:cNvPr id="9" name="image1.png" descr="http://upload.wikimedia.org/wikipedia/en/a/a6/Fudan_University.png">
            <a:extLst>
              <a:ext uri="{FF2B5EF4-FFF2-40B4-BE49-F238E27FC236}">
                <a16:creationId xmlns:a16="http://schemas.microsoft.com/office/drawing/2014/main" id="{483F2725-9E64-02D8-7687-133824AFB14B}"/>
              </a:ext>
            </a:extLst>
          </p:cNvPr>
          <p:cNvPicPr>
            <a:picLocks/>
          </p:cNvPicPr>
          <p:nvPr userDrawn="1"/>
        </p:nvPicPr>
        <p:blipFill>
          <a:blip r:embed="rId14">
            <a:biLevel thresh="25000"/>
          </a:blip>
          <a:stretch>
            <a:fillRect/>
          </a:stretch>
        </p:blipFill>
        <p:spPr>
          <a:xfrm>
            <a:off x="11334632" y="6347826"/>
            <a:ext cx="450000" cy="450000"/>
          </a:xfrm>
          <a:prstGeom prst="rect">
            <a:avLst/>
          </a:prstGeom>
          <a:ln w="12700">
            <a:miter lim="400000"/>
          </a:ln>
        </p:spPr>
      </p:pic>
    </p:spTree>
    <p:extLst>
      <p:ext uri="{BB962C8B-B14F-4D97-AF65-F5344CB8AC3E}">
        <p14:creationId xmlns:p14="http://schemas.microsoft.com/office/powerpoint/2010/main" val="60757341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6" r:id="rId12"/>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7.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37.png"/><Relationship Id="rId4" Type="http://schemas.openxmlformats.org/officeDocument/2006/relationships/image" Target="../media/image68.jpe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6.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33.jpe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4.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21.png"/></Relationships>
</file>

<file path=ppt/slides/_rels/slide4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2.png"/><Relationship Id="rId7" Type="http://schemas.openxmlformats.org/officeDocument/2006/relationships/image" Target="../media/image126.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jpe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image" Target="../media/image137.png"/><Relationship Id="rId9" Type="http://schemas.openxmlformats.org/officeDocument/2006/relationships/image" Target="../media/image142.png"/></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sv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6">
            <a:extLst>
              <a:ext uri="{FF2B5EF4-FFF2-40B4-BE49-F238E27FC236}">
                <a16:creationId xmlns:a16="http://schemas.microsoft.com/office/drawing/2014/main" id="{E43B14DF-7B14-5549-A739-E5EA75A44E37}"/>
              </a:ext>
            </a:extLst>
          </p:cNvPr>
          <p:cNvSpPr/>
          <p:nvPr/>
        </p:nvSpPr>
        <p:spPr>
          <a:xfrm>
            <a:off x="3867305" y="2586924"/>
            <a:ext cx="8324695" cy="1851519"/>
          </a:xfrm>
          <a:prstGeom prst="rect">
            <a:avLst/>
          </a:prstGeom>
          <a:solidFill>
            <a:srgbClr val="000000">
              <a:alpha val="67587"/>
            </a:srgbClr>
          </a:solidFill>
          <a:ln w="12700">
            <a:miter lim="400000"/>
          </a:ln>
        </p:spPr>
        <p:txBody>
          <a:bodyPr lIns="45719" rIns="45719" anchor="ctr"/>
          <a:lstStyle/>
          <a:p>
            <a:pPr algn="ctr"/>
            <a:endParaRPr dirty="0">
              <a:highlight>
                <a:srgbClr val="808080"/>
              </a:highlight>
            </a:endParaRPr>
          </a:p>
        </p:txBody>
      </p:sp>
      <p:sp>
        <p:nvSpPr>
          <p:cNvPr id="6" name="Shape 115">
            <a:extLst>
              <a:ext uri="{FF2B5EF4-FFF2-40B4-BE49-F238E27FC236}">
                <a16:creationId xmlns:a16="http://schemas.microsoft.com/office/drawing/2014/main" id="{7D423FDD-E81B-1672-14BF-95DF0B49A96E}"/>
              </a:ext>
            </a:extLst>
          </p:cNvPr>
          <p:cNvSpPr/>
          <p:nvPr/>
        </p:nvSpPr>
        <p:spPr>
          <a:xfrm>
            <a:off x="3867304" y="4481264"/>
            <a:ext cx="8323089" cy="821917"/>
          </a:xfrm>
          <a:prstGeom prst="rect">
            <a:avLst/>
          </a:prstGeom>
          <a:solidFill>
            <a:srgbClr val="C00000">
              <a:alpha val="79520"/>
            </a:srgbClr>
          </a:solidFill>
          <a:ln w="12700">
            <a:miter lim="400000"/>
          </a:ln>
        </p:spPr>
        <p:txBody>
          <a:bodyPr lIns="45719" rIns="45719" anchor="ctr"/>
          <a:lstStyle/>
          <a:p>
            <a:pPr algn="ctr">
              <a:defRPr>
                <a:solidFill>
                  <a:schemeClr val="accent2">
                    <a:satOff val="-18194"/>
                    <a:lumOff val="-11215"/>
                  </a:schemeClr>
                </a:solidFill>
              </a:defRPr>
            </a:pPr>
            <a:endParaRPr lang="en-HK" dirty="0"/>
          </a:p>
        </p:txBody>
      </p:sp>
      <p:sp>
        <p:nvSpPr>
          <p:cNvPr id="9" name="Shape 118">
            <a:extLst>
              <a:ext uri="{FF2B5EF4-FFF2-40B4-BE49-F238E27FC236}">
                <a16:creationId xmlns:a16="http://schemas.microsoft.com/office/drawing/2014/main" id="{7325EEF0-F7DA-4203-2002-FFCB02E27C24}"/>
              </a:ext>
            </a:extLst>
          </p:cNvPr>
          <p:cNvSpPr txBox="1">
            <a:spLocks/>
          </p:cNvSpPr>
          <p:nvPr/>
        </p:nvSpPr>
        <p:spPr>
          <a:xfrm>
            <a:off x="4772562" y="4493419"/>
            <a:ext cx="6724038" cy="8097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1pPr>
            <a:lvl2pPr marL="0" marR="0" indent="4572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2pPr>
            <a:lvl3pPr marL="0" marR="0" indent="9144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3pPr>
            <a:lvl4pPr marL="0" marR="0" indent="13716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4pPr>
            <a:lvl5pPr marL="0" marR="0" indent="18288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9pPr>
          </a:lstStyle>
          <a:p>
            <a:pPr algn="l" defTabSz="621791">
              <a:lnSpc>
                <a:spcPct val="81000"/>
              </a:lnSpc>
              <a:spcBef>
                <a:spcPts val="600"/>
              </a:spcBef>
              <a:defRPr sz="1632">
                <a:solidFill>
                  <a:srgbClr val="FFFFFF"/>
                </a:solidFill>
                <a:latin typeface="Microsoft YaHei"/>
                <a:ea typeface="Microsoft YaHei"/>
                <a:cs typeface="Microsoft YaHei"/>
                <a:sym typeface="Microsoft YaHei"/>
              </a:defRPr>
            </a:pPr>
            <a:r>
              <a:rPr lang="zh-CN" altLang="en-US" sz="2000" b="1" dirty="0">
                <a:solidFill>
                  <a:srgbClr val="FFFFFF"/>
                </a:solidFill>
                <a:latin typeface="Microsoft YaHei"/>
                <a:ea typeface="Microsoft YaHei"/>
                <a:cs typeface="Microsoft YaHei"/>
                <a:sym typeface="Microsoft YaHei"/>
              </a:rPr>
              <a:t>姜育刚，马兴军，</a:t>
            </a:r>
            <a:r>
              <a:rPr lang="zh-CN" altLang="en-US" sz="2000" b="1">
                <a:solidFill>
                  <a:srgbClr val="FFFFFF"/>
                </a:solidFill>
                <a:latin typeface="Microsoft YaHei"/>
                <a:ea typeface="Microsoft YaHei"/>
                <a:cs typeface="Microsoft YaHei"/>
                <a:sym typeface="Microsoft YaHei"/>
              </a:rPr>
              <a:t>吴祖煊</a:t>
            </a:r>
            <a:endParaRPr lang="ja-JP" altLang="en-US" sz="2000" b="1" dirty="0">
              <a:solidFill>
                <a:srgbClr val="FFFFFF"/>
              </a:solidFill>
              <a:latin typeface="Microsoft YaHei"/>
              <a:ea typeface="Microsoft YaHei"/>
              <a:cs typeface="Microsoft YaHei"/>
              <a:sym typeface="Microsoft YaHei"/>
            </a:endParaRPr>
          </a:p>
        </p:txBody>
      </p:sp>
      <p:sp>
        <p:nvSpPr>
          <p:cNvPr id="10" name="Shape 117">
            <a:extLst>
              <a:ext uri="{FF2B5EF4-FFF2-40B4-BE49-F238E27FC236}">
                <a16:creationId xmlns:a16="http://schemas.microsoft.com/office/drawing/2014/main" id="{4D304412-F05B-C0FC-DE12-D04980F31AE7}"/>
              </a:ext>
            </a:extLst>
          </p:cNvPr>
          <p:cNvSpPr txBox="1">
            <a:spLocks/>
          </p:cNvSpPr>
          <p:nvPr/>
        </p:nvSpPr>
        <p:spPr>
          <a:xfrm>
            <a:off x="4748100" y="2807119"/>
            <a:ext cx="6532476" cy="141112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lnSpc>
                <a:spcPct val="110000"/>
              </a:lnSpc>
              <a:defRPr sz="3312">
                <a:solidFill>
                  <a:srgbClr val="FFFFFF"/>
                </a:solidFill>
                <a:latin typeface="Microsoft YaHei"/>
                <a:ea typeface="Microsoft YaHei"/>
                <a:cs typeface="Microsoft YaHei"/>
                <a:sym typeface="Microsoft YaHei"/>
              </a:defRPr>
            </a:pPr>
            <a:r>
              <a:rPr lang="en-US" altLang="zh-CN" sz="4000" b="1" dirty="0">
                <a:solidFill>
                  <a:schemeClr val="bg1"/>
                </a:solidFill>
              </a:rPr>
              <a:t>AI</a:t>
            </a:r>
            <a:r>
              <a:rPr lang="zh-CN" altLang="en-US" sz="4000" b="1" dirty="0">
                <a:solidFill>
                  <a:schemeClr val="bg1"/>
                </a:solidFill>
              </a:rPr>
              <a:t> </a:t>
            </a:r>
            <a:r>
              <a:rPr lang="en-US" altLang="zh-CN" sz="4000" b="1" dirty="0">
                <a:solidFill>
                  <a:schemeClr val="bg1"/>
                </a:solidFill>
              </a:rPr>
              <a:t>Model</a:t>
            </a:r>
            <a:r>
              <a:rPr lang="zh-CN" altLang="en-US" sz="4000" b="1" dirty="0">
                <a:solidFill>
                  <a:schemeClr val="bg1"/>
                </a:solidFill>
              </a:rPr>
              <a:t> </a:t>
            </a:r>
            <a:r>
              <a:rPr lang="en-US" altLang="zh-CN" sz="4000" b="1" dirty="0">
                <a:solidFill>
                  <a:schemeClr val="bg1"/>
                </a:solidFill>
              </a:rPr>
              <a:t>Copyright</a:t>
            </a:r>
            <a:r>
              <a:rPr lang="zh-CN" altLang="en-US" sz="4000" b="1" dirty="0">
                <a:solidFill>
                  <a:schemeClr val="bg1"/>
                </a:solidFill>
              </a:rPr>
              <a:t> </a:t>
            </a:r>
            <a:r>
              <a:rPr lang="en-US" altLang="zh-CN" sz="4000" b="1" dirty="0">
                <a:solidFill>
                  <a:schemeClr val="bg1"/>
                </a:solidFill>
              </a:rPr>
              <a:t>Protection</a:t>
            </a:r>
            <a:endParaRPr lang="ja-JP" altLang="en-US" sz="3600" b="1" dirty="0">
              <a:solidFill>
                <a:srgbClr val="FFFFFF"/>
              </a:solidFill>
              <a:latin typeface="Microsoft YaHei"/>
              <a:ea typeface="Microsoft YaHei"/>
              <a:cs typeface="Microsoft YaHei"/>
              <a:sym typeface="Microsoft YaHei"/>
            </a:endParaRPr>
          </a:p>
        </p:txBody>
      </p:sp>
      <p:pic>
        <p:nvPicPr>
          <p:cNvPr id="11" name="Picture 2" descr="Jason Allen’s A.I.-generated work, “Théâtre D’opéra Spatial,” took first place in the digital category at the Colorado State Fair.">
            <a:extLst>
              <a:ext uri="{FF2B5EF4-FFF2-40B4-BE49-F238E27FC236}">
                <a16:creationId xmlns:a16="http://schemas.microsoft.com/office/drawing/2014/main" id="{90D685C9-6450-A059-3F9B-252653549F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93"/>
          <a:stretch/>
        </p:blipFill>
        <p:spPr bwMode="auto">
          <a:xfrm>
            <a:off x="429774" y="2586924"/>
            <a:ext cx="3166106" cy="271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93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a:t>
            </a:r>
          </a:p>
        </p:txBody>
      </p:sp>
      <p:sp>
        <p:nvSpPr>
          <p:cNvPr id="21" name="文本框 20">
            <a:extLst>
              <a:ext uri="{FF2B5EF4-FFF2-40B4-BE49-F238E27FC236}">
                <a16:creationId xmlns:a16="http://schemas.microsoft.com/office/drawing/2014/main" id="{6F6F61BE-689C-8B4C-AD2C-A02C75C69C3F}"/>
              </a:ext>
            </a:extLst>
          </p:cNvPr>
          <p:cNvSpPr txBox="1"/>
          <p:nvPr/>
        </p:nvSpPr>
        <p:spPr>
          <a:xfrm>
            <a:off x="567631" y="1274630"/>
            <a:ext cx="4031873"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水印信息载体发生变化：模型参数</a:t>
            </a:r>
          </a:p>
        </p:txBody>
      </p:sp>
      <p:pic>
        <p:nvPicPr>
          <p:cNvPr id="36" name="图片 35" descr="图示&#10;&#10;描述已自动生成">
            <a:extLst>
              <a:ext uri="{FF2B5EF4-FFF2-40B4-BE49-F238E27FC236}">
                <a16:creationId xmlns:a16="http://schemas.microsoft.com/office/drawing/2014/main" id="{18B4B841-806D-224F-93B1-FD8C1DF31F04}"/>
              </a:ext>
            </a:extLst>
          </p:cNvPr>
          <p:cNvPicPr>
            <a:picLocks noChangeAspect="1"/>
          </p:cNvPicPr>
          <p:nvPr/>
        </p:nvPicPr>
        <p:blipFill>
          <a:blip r:embed="rId3"/>
          <a:stretch>
            <a:fillRect/>
          </a:stretch>
        </p:blipFill>
        <p:spPr>
          <a:xfrm>
            <a:off x="1824863" y="2066520"/>
            <a:ext cx="3438384" cy="1924908"/>
          </a:xfrm>
          <a:prstGeom prst="rect">
            <a:avLst/>
          </a:prstGeom>
        </p:spPr>
      </p:pic>
      <p:sp>
        <p:nvSpPr>
          <p:cNvPr id="38" name="文本框 37">
            <a:extLst>
              <a:ext uri="{FF2B5EF4-FFF2-40B4-BE49-F238E27FC236}">
                <a16:creationId xmlns:a16="http://schemas.microsoft.com/office/drawing/2014/main" id="{FA01F6CE-03AE-2F4D-BAE1-094F2C91A61D}"/>
              </a:ext>
            </a:extLst>
          </p:cNvPr>
          <p:cNvSpPr txBox="1"/>
          <p:nvPr/>
        </p:nvSpPr>
        <p:spPr>
          <a:xfrm>
            <a:off x="2820147" y="5604003"/>
            <a:ext cx="7870199" cy="400110"/>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AI</a:t>
            </a:r>
            <a:r>
              <a:rPr kumimoji="1" lang="zh-CN" altLang="en-US" sz="2000" dirty="0">
                <a:latin typeface="Microsoft YaHei" panose="020B0503020204020204" pitchFamily="34" charset="-122"/>
                <a:ea typeface="Microsoft YaHei" panose="020B0503020204020204" pitchFamily="34" charset="-122"/>
              </a:rPr>
              <a:t> 模型的实用性需求</a:t>
            </a:r>
            <a:r>
              <a:rPr kumimoji="1" lang="en-US" altLang="zh-CN" sz="2000" dirty="0">
                <a:latin typeface="Microsoft YaHei" panose="020B0503020204020204" pitchFamily="34" charset="-122"/>
                <a:ea typeface="Microsoft YaHei" panose="020B0503020204020204" pitchFamily="34" charset="-122"/>
              </a:rPr>
              <a:t> (Fidelity)</a:t>
            </a:r>
            <a:r>
              <a:rPr kumimoji="1" lang="zh-CN" altLang="en-US" sz="2000" dirty="0">
                <a:latin typeface="Microsoft YaHei" panose="020B0503020204020204" pitchFamily="34" charset="-122"/>
                <a:ea typeface="Microsoft YaHei" panose="020B0503020204020204" pitchFamily="34" charset="-122"/>
              </a:rPr>
              <a:t>：水印不能破坏模型功能</a:t>
            </a:r>
          </a:p>
        </p:txBody>
      </p:sp>
      <p:pic>
        <p:nvPicPr>
          <p:cNvPr id="7170" name="Picture 2" descr="Image result for 猫">
            <a:extLst>
              <a:ext uri="{FF2B5EF4-FFF2-40B4-BE49-F238E27FC236}">
                <a16:creationId xmlns:a16="http://schemas.microsoft.com/office/drawing/2014/main" id="{5AA5329E-5AD1-BE49-B242-3FC431F8F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831" y="2761086"/>
            <a:ext cx="800292" cy="80029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D93B0007-824A-6C44-BF6F-6CD2D14B547B}"/>
              </a:ext>
            </a:extLst>
          </p:cNvPr>
          <p:cNvSpPr txBox="1"/>
          <p:nvPr/>
        </p:nvSpPr>
        <p:spPr>
          <a:xfrm>
            <a:off x="4979971" y="2643543"/>
            <a:ext cx="566551" cy="338554"/>
          </a:xfrm>
          <a:prstGeom prst="rect">
            <a:avLst/>
          </a:prstGeom>
          <a:noFill/>
        </p:spPr>
        <p:txBody>
          <a:bodyPr wrap="square" rtlCol="0">
            <a:spAutoFit/>
          </a:bodyPr>
          <a:lstStyle/>
          <a:p>
            <a:r>
              <a:rPr kumimoji="1" lang="en-US" altLang="zh-CN" sz="1600" i="1" dirty="0">
                <a:latin typeface="Microsoft YaHei" panose="020B0503020204020204" pitchFamily="34" charset="-122"/>
                <a:ea typeface="Microsoft YaHei" panose="020B0503020204020204" pitchFamily="34" charset="-122"/>
              </a:rPr>
              <a:t>Yes</a:t>
            </a:r>
            <a:endParaRPr kumimoji="1" lang="zh-CN" altLang="en-US" sz="1600" i="1" dirty="0">
              <a:latin typeface="Microsoft YaHei" panose="020B0503020204020204" pitchFamily="34" charset="-122"/>
              <a:ea typeface="Microsoft YaHei" panose="020B0503020204020204" pitchFamily="34" charset="-122"/>
            </a:endParaRPr>
          </a:p>
        </p:txBody>
      </p:sp>
      <p:pic>
        <p:nvPicPr>
          <p:cNvPr id="16" name="图片 15" descr="文本, 表格&#10;&#10;描述已自动生成">
            <a:extLst>
              <a:ext uri="{FF2B5EF4-FFF2-40B4-BE49-F238E27FC236}">
                <a16:creationId xmlns:a16="http://schemas.microsoft.com/office/drawing/2014/main" id="{531DEAF3-AEC0-F143-9AA0-B43202BAEB6D}"/>
              </a:ext>
            </a:extLst>
          </p:cNvPr>
          <p:cNvPicPr>
            <a:picLocks noChangeAspect="1"/>
          </p:cNvPicPr>
          <p:nvPr/>
        </p:nvPicPr>
        <p:blipFill>
          <a:blip r:embed="rId5"/>
          <a:stretch>
            <a:fillRect/>
          </a:stretch>
        </p:blipFill>
        <p:spPr>
          <a:xfrm>
            <a:off x="6969804" y="1833038"/>
            <a:ext cx="3911555" cy="2776481"/>
          </a:xfrm>
          <a:prstGeom prst="rect">
            <a:avLst/>
          </a:prstGeom>
        </p:spPr>
      </p:pic>
      <p:sp>
        <p:nvSpPr>
          <p:cNvPr id="22" name="文本框 21">
            <a:extLst>
              <a:ext uri="{FF2B5EF4-FFF2-40B4-BE49-F238E27FC236}">
                <a16:creationId xmlns:a16="http://schemas.microsoft.com/office/drawing/2014/main" id="{FEA4D1A1-47B5-5D47-968F-7395F0290C69}"/>
              </a:ext>
            </a:extLst>
          </p:cNvPr>
          <p:cNvSpPr txBox="1"/>
          <p:nvPr/>
        </p:nvSpPr>
        <p:spPr>
          <a:xfrm>
            <a:off x="8175977" y="1305408"/>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参数矩阵</a:t>
            </a:r>
          </a:p>
        </p:txBody>
      </p:sp>
      <p:pic>
        <p:nvPicPr>
          <p:cNvPr id="42" name="图片 41" descr="卡通人物&#10;&#10;描述已自动生成">
            <a:extLst>
              <a:ext uri="{FF2B5EF4-FFF2-40B4-BE49-F238E27FC236}">
                <a16:creationId xmlns:a16="http://schemas.microsoft.com/office/drawing/2014/main" id="{D12CE7C0-8F30-2A44-AEB8-F8DF542B95B4}"/>
              </a:ext>
            </a:extLst>
          </p:cNvPr>
          <p:cNvPicPr>
            <a:picLocks noChangeAspect="1"/>
          </p:cNvPicPr>
          <p:nvPr/>
        </p:nvPicPr>
        <p:blipFill>
          <a:blip r:embed="rId6"/>
          <a:stretch>
            <a:fillRect/>
          </a:stretch>
        </p:blipFill>
        <p:spPr>
          <a:xfrm>
            <a:off x="1154427" y="4567921"/>
            <a:ext cx="643459" cy="1614717"/>
          </a:xfrm>
          <a:prstGeom prst="rect">
            <a:avLst/>
          </a:prstGeom>
        </p:spPr>
      </p:pic>
      <p:sp>
        <p:nvSpPr>
          <p:cNvPr id="43" name="圆角矩形标注 42">
            <a:extLst>
              <a:ext uri="{FF2B5EF4-FFF2-40B4-BE49-F238E27FC236}">
                <a16:creationId xmlns:a16="http://schemas.microsoft.com/office/drawing/2014/main" id="{C50EB69C-2BB5-504F-86E0-CED52D56536E}"/>
              </a:ext>
            </a:extLst>
          </p:cNvPr>
          <p:cNvSpPr/>
          <p:nvPr/>
        </p:nvSpPr>
        <p:spPr>
          <a:xfrm>
            <a:off x="1935348" y="4369673"/>
            <a:ext cx="3438383" cy="793488"/>
          </a:xfrm>
          <a:prstGeom prst="wedgeRoundRectCallout">
            <a:avLst>
              <a:gd name="adj1" fmla="val -35391"/>
              <a:gd name="adj2" fmla="val 63137"/>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0000"/>
              </a:lnSpc>
            </a:pPr>
            <a:r>
              <a:rPr lang="zh-CN" altLang="en-US" dirty="0">
                <a:solidFill>
                  <a:schemeClr val="tx1"/>
                </a:solidFill>
                <a:latin typeface="Microsoft YaHei" panose="020B0503020204020204" pitchFamily="34" charset="-122"/>
                <a:ea typeface="Microsoft YaHei" panose="020B0503020204020204" pitchFamily="34" charset="-122"/>
              </a:rPr>
              <a:t>能不能直接将一行参数改成自己定义的特殊签名？</a:t>
            </a:r>
            <a:endParaRPr lang="en-US" altLang="zh-CN"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648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白盒水印</a:t>
            </a:r>
          </a:p>
        </p:txBody>
      </p:sp>
      <p:sp>
        <p:nvSpPr>
          <p:cNvPr id="14" name="文本框 13">
            <a:extLst>
              <a:ext uri="{FF2B5EF4-FFF2-40B4-BE49-F238E27FC236}">
                <a16:creationId xmlns:a16="http://schemas.microsoft.com/office/drawing/2014/main" id="{3F17B830-E78C-4544-ACE6-D11ADE7FA50D}"/>
              </a:ext>
            </a:extLst>
          </p:cNvPr>
          <p:cNvSpPr txBox="1"/>
          <p:nvPr/>
        </p:nvSpPr>
        <p:spPr>
          <a:xfrm>
            <a:off x="441766" y="6309320"/>
            <a:ext cx="11627963" cy="307777"/>
          </a:xfrm>
          <a:prstGeom prst="rect">
            <a:avLst/>
          </a:prstGeom>
          <a:noFill/>
        </p:spPr>
        <p:txBody>
          <a:bodyPr wrap="square">
            <a:spAutoFit/>
          </a:bodyPr>
          <a:lstStyle/>
          <a:p>
            <a:r>
              <a:rPr kumimoji="1" lang="en-US" altLang="zh-CN" sz="1400" dirty="0">
                <a:latin typeface="Microsoft YaHei" panose="020B0503020204020204" pitchFamily="34" charset="-122"/>
                <a:ea typeface="Microsoft YaHei" panose="020B0503020204020204" pitchFamily="34" charset="-122"/>
              </a:rPr>
              <a:t>Uchida, Yusuke, et al. Embedding watermarks into deep neural networks. ACM ICMR,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2017</a:t>
            </a:r>
            <a:endParaRPr kumimoji="1" lang="zh-CN" altLang="en-US" sz="14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C44A7275-8D05-BC78-FCB6-BB80568F3958}"/>
              </a:ext>
            </a:extLst>
          </p:cNvPr>
          <p:cNvPicPr>
            <a:picLocks noChangeAspect="1"/>
          </p:cNvPicPr>
          <p:nvPr/>
        </p:nvPicPr>
        <p:blipFill>
          <a:blip r:embed="rId3"/>
          <a:stretch>
            <a:fillRect/>
          </a:stretch>
        </p:blipFill>
        <p:spPr>
          <a:xfrm>
            <a:off x="2963652" y="1146117"/>
            <a:ext cx="6264696" cy="4443123"/>
          </a:xfrm>
          <a:prstGeom prst="rect">
            <a:avLst/>
          </a:prstGeom>
        </p:spPr>
      </p:pic>
    </p:spTree>
    <p:extLst>
      <p:ext uri="{BB962C8B-B14F-4D97-AF65-F5344CB8AC3E}">
        <p14:creationId xmlns:p14="http://schemas.microsoft.com/office/powerpoint/2010/main" val="61035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白盒水印</a:t>
            </a:r>
          </a:p>
        </p:txBody>
      </p:sp>
      <p:sp>
        <p:nvSpPr>
          <p:cNvPr id="9" name="文本框 8">
            <a:extLst>
              <a:ext uri="{FF2B5EF4-FFF2-40B4-BE49-F238E27FC236}">
                <a16:creationId xmlns:a16="http://schemas.microsoft.com/office/drawing/2014/main" id="{DDC2CF56-0485-B048-97E0-9514647E0BB6}"/>
              </a:ext>
            </a:extLst>
          </p:cNvPr>
          <p:cNvSpPr txBox="1"/>
          <p:nvPr/>
        </p:nvSpPr>
        <p:spPr>
          <a:xfrm>
            <a:off x="1390368" y="1294239"/>
            <a:ext cx="1899879" cy="369332"/>
          </a:xfrm>
          <a:prstGeom prst="rect">
            <a:avLst/>
          </a:prstGeom>
          <a:noFill/>
          <a:ln w="28575">
            <a:solidFill>
              <a:srgbClr val="C00000"/>
            </a:solidFill>
          </a:ln>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Step1.</a:t>
            </a:r>
            <a:r>
              <a:rPr kumimoji="1" lang="zh-CN" altLang="en-US" b="1" dirty="0">
                <a:latin typeface="Microsoft YaHei" panose="020B0503020204020204" pitchFamily="34" charset="-122"/>
                <a:ea typeface="Microsoft YaHei" panose="020B0503020204020204" pitchFamily="34" charset="-122"/>
              </a:rPr>
              <a:t> 水印嵌入</a:t>
            </a:r>
          </a:p>
        </p:txBody>
      </p:sp>
      <p:sp>
        <p:nvSpPr>
          <p:cNvPr id="24" name="文本框 23">
            <a:extLst>
              <a:ext uri="{FF2B5EF4-FFF2-40B4-BE49-F238E27FC236}">
                <a16:creationId xmlns:a16="http://schemas.microsoft.com/office/drawing/2014/main" id="{AD76E9B5-0E4D-EA4B-AC82-6AC59C4BE24F}"/>
              </a:ext>
            </a:extLst>
          </p:cNvPr>
          <p:cNvSpPr txBox="1"/>
          <p:nvPr/>
        </p:nvSpPr>
        <p:spPr>
          <a:xfrm>
            <a:off x="7360974" y="1294239"/>
            <a:ext cx="1899879" cy="369332"/>
          </a:xfrm>
          <a:prstGeom prst="rect">
            <a:avLst/>
          </a:prstGeom>
          <a:noFill/>
          <a:ln w="28575">
            <a:solidFill>
              <a:srgbClr val="C00000"/>
            </a:solidFill>
          </a:ln>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Step2.</a:t>
            </a:r>
            <a:r>
              <a:rPr kumimoji="1" lang="zh-CN" altLang="en-US" b="1" dirty="0">
                <a:latin typeface="Microsoft YaHei" panose="020B0503020204020204" pitchFamily="34" charset="-122"/>
                <a:ea typeface="Microsoft YaHei" panose="020B0503020204020204" pitchFamily="34" charset="-122"/>
              </a:rPr>
              <a:t> 水印提取</a:t>
            </a:r>
          </a:p>
        </p:txBody>
      </p:sp>
      <p:sp>
        <p:nvSpPr>
          <p:cNvPr id="14" name="文本框 13">
            <a:extLst>
              <a:ext uri="{FF2B5EF4-FFF2-40B4-BE49-F238E27FC236}">
                <a16:creationId xmlns:a16="http://schemas.microsoft.com/office/drawing/2014/main" id="{3F17B830-E78C-4544-ACE6-D11ADE7FA50D}"/>
              </a:ext>
            </a:extLst>
          </p:cNvPr>
          <p:cNvSpPr txBox="1"/>
          <p:nvPr/>
        </p:nvSpPr>
        <p:spPr>
          <a:xfrm>
            <a:off x="300685" y="6309320"/>
            <a:ext cx="11627963" cy="307777"/>
          </a:xfrm>
          <a:prstGeom prst="rect">
            <a:avLst/>
          </a:prstGeom>
          <a:noFill/>
        </p:spPr>
        <p:txBody>
          <a:bodyPr wrap="square">
            <a:spAutoFit/>
          </a:bodyPr>
          <a:lstStyle/>
          <a:p>
            <a:r>
              <a:rPr kumimoji="1" lang="en-US" altLang="zh-CN" sz="1400" dirty="0">
                <a:latin typeface="Microsoft YaHei" panose="020B0503020204020204" pitchFamily="34" charset="-122"/>
                <a:ea typeface="Microsoft YaHei" panose="020B0503020204020204" pitchFamily="34" charset="-122"/>
              </a:rPr>
              <a:t>Uchida, Yusuke, et al. Embedding watermarks into deep neural networks. ACM ICMR,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2017</a:t>
            </a:r>
            <a:endParaRPr kumimoji="1" lang="zh-CN" altLang="en-US" sz="1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4439D144-37AC-D649-A41B-6E2B643AB7FE}"/>
              </a:ext>
            </a:extLst>
          </p:cNvPr>
          <p:cNvSpPr txBox="1"/>
          <p:nvPr/>
        </p:nvSpPr>
        <p:spPr>
          <a:xfrm>
            <a:off x="1390368" y="4522326"/>
            <a:ext cx="4762178" cy="646331"/>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在训练过程中，添加参数惩罚项，结合嵌入矩阵将信息（钥匙）嵌入到模型参数中。</a:t>
            </a:r>
          </a:p>
        </p:txBody>
      </p:sp>
      <p:grpSp>
        <p:nvGrpSpPr>
          <p:cNvPr id="25" name="组合 24">
            <a:extLst>
              <a:ext uri="{FF2B5EF4-FFF2-40B4-BE49-F238E27FC236}">
                <a16:creationId xmlns:a16="http://schemas.microsoft.com/office/drawing/2014/main" id="{4DC47C5E-BEF2-514C-9E84-8DBA30E750F8}"/>
              </a:ext>
            </a:extLst>
          </p:cNvPr>
          <p:cNvGrpSpPr/>
          <p:nvPr/>
        </p:nvGrpSpPr>
        <p:grpSpPr>
          <a:xfrm>
            <a:off x="3057924" y="2661296"/>
            <a:ext cx="1675772" cy="1464589"/>
            <a:chOff x="4691056" y="4475148"/>
            <a:chExt cx="1675772" cy="1464589"/>
          </a:xfrm>
        </p:grpSpPr>
        <p:grpSp>
          <p:nvGrpSpPr>
            <p:cNvPr id="26" name="组合 25">
              <a:extLst>
                <a:ext uri="{FF2B5EF4-FFF2-40B4-BE49-F238E27FC236}">
                  <a16:creationId xmlns:a16="http://schemas.microsoft.com/office/drawing/2014/main" id="{116DE0E7-F891-5349-950C-95A481FF1F93}"/>
                </a:ext>
              </a:extLst>
            </p:cNvPr>
            <p:cNvGrpSpPr/>
            <p:nvPr/>
          </p:nvGrpSpPr>
          <p:grpSpPr>
            <a:xfrm>
              <a:off x="4962917" y="4475148"/>
              <a:ext cx="1014851" cy="916965"/>
              <a:chOff x="4229700" y="1502528"/>
              <a:chExt cx="1069242" cy="966110"/>
            </a:xfrm>
          </p:grpSpPr>
          <p:sp>
            <p:nvSpPr>
              <p:cNvPr id="28" name="同心圆 27">
                <a:extLst>
                  <a:ext uri="{FF2B5EF4-FFF2-40B4-BE49-F238E27FC236}">
                    <a16:creationId xmlns:a16="http://schemas.microsoft.com/office/drawing/2014/main" id="{3FEDB273-F54A-764C-8A61-9780CE703317}"/>
                  </a:ext>
                </a:extLst>
              </p:cNvPr>
              <p:cNvSpPr/>
              <p:nvPr/>
            </p:nvSpPr>
            <p:spPr>
              <a:xfrm>
                <a:off x="4652368" y="1502528"/>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9" name="同心圆 28">
                <a:extLst>
                  <a:ext uri="{FF2B5EF4-FFF2-40B4-BE49-F238E27FC236}">
                    <a16:creationId xmlns:a16="http://schemas.microsoft.com/office/drawing/2014/main" id="{5E3C35C9-7304-8047-9DE5-237AAB79F0DE}"/>
                  </a:ext>
                </a:extLst>
              </p:cNvPr>
              <p:cNvSpPr/>
              <p:nvPr/>
            </p:nvSpPr>
            <p:spPr>
              <a:xfrm>
                <a:off x="4652368" y="1870080"/>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0" name="同心圆 29">
                <a:extLst>
                  <a:ext uri="{FF2B5EF4-FFF2-40B4-BE49-F238E27FC236}">
                    <a16:creationId xmlns:a16="http://schemas.microsoft.com/office/drawing/2014/main" id="{A0588A07-68AB-D24A-99DB-11AAF5EB400A}"/>
                  </a:ext>
                </a:extLst>
              </p:cNvPr>
              <p:cNvSpPr/>
              <p:nvPr/>
            </p:nvSpPr>
            <p:spPr>
              <a:xfrm>
                <a:off x="4652368" y="2237632"/>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1" name="同心圆 30">
                <a:extLst>
                  <a:ext uri="{FF2B5EF4-FFF2-40B4-BE49-F238E27FC236}">
                    <a16:creationId xmlns:a16="http://schemas.microsoft.com/office/drawing/2014/main" id="{C98B5E0A-D940-514F-944F-2BB7E9CEB2A2}"/>
                  </a:ext>
                </a:extLst>
              </p:cNvPr>
              <p:cNvSpPr/>
              <p:nvPr/>
            </p:nvSpPr>
            <p:spPr>
              <a:xfrm>
                <a:off x="5067936" y="2056921"/>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2" name="椭圆 31">
                <a:extLst>
                  <a:ext uri="{FF2B5EF4-FFF2-40B4-BE49-F238E27FC236}">
                    <a16:creationId xmlns:a16="http://schemas.microsoft.com/office/drawing/2014/main" id="{BA629C89-988B-D249-B129-2CD3EFD4C7C8}"/>
                  </a:ext>
                </a:extLst>
              </p:cNvPr>
              <p:cNvSpPr/>
              <p:nvPr/>
            </p:nvSpPr>
            <p:spPr>
              <a:xfrm>
                <a:off x="4229700" y="1670729"/>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3" name="椭圆 32">
                <a:extLst>
                  <a:ext uri="{FF2B5EF4-FFF2-40B4-BE49-F238E27FC236}">
                    <a16:creationId xmlns:a16="http://schemas.microsoft.com/office/drawing/2014/main" id="{BF34FE3E-CA80-F743-9652-7E68F27DA501}"/>
                  </a:ext>
                </a:extLst>
              </p:cNvPr>
              <p:cNvSpPr/>
              <p:nvPr/>
            </p:nvSpPr>
            <p:spPr>
              <a:xfrm>
                <a:off x="4229700" y="2037671"/>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34" name="直线连接符 33">
                <a:extLst>
                  <a:ext uri="{FF2B5EF4-FFF2-40B4-BE49-F238E27FC236}">
                    <a16:creationId xmlns:a16="http://schemas.microsoft.com/office/drawing/2014/main" id="{740495B1-A60B-B540-84B7-3608377C138B}"/>
                  </a:ext>
                </a:extLst>
              </p:cNvPr>
              <p:cNvCxnSpPr>
                <a:cxnSpLocks/>
              </p:cNvCxnSpPr>
              <p:nvPr/>
            </p:nvCxnSpPr>
            <p:spPr>
              <a:xfrm flipV="1">
                <a:off x="4460706" y="1662090"/>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6023DCC3-20B4-5D4F-A404-591043DB7662}"/>
                  </a:ext>
                </a:extLst>
              </p:cNvPr>
              <p:cNvCxnSpPr>
                <a:cxnSpLocks/>
              </p:cNvCxnSpPr>
              <p:nvPr/>
            </p:nvCxnSpPr>
            <p:spPr>
              <a:xfrm flipV="1">
                <a:off x="4862909" y="2219662"/>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529E7194-6E36-F24D-BE8C-38B92A85CA24}"/>
                  </a:ext>
                </a:extLst>
              </p:cNvPr>
              <p:cNvCxnSpPr>
                <a:cxnSpLocks/>
              </p:cNvCxnSpPr>
              <p:nvPr/>
            </p:nvCxnSpPr>
            <p:spPr>
              <a:xfrm flipV="1">
                <a:off x="4439342" y="203327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7B17DD46-0729-964B-8396-D31551E0C907}"/>
                  </a:ext>
                </a:extLst>
              </p:cNvPr>
              <p:cNvCxnSpPr>
                <a:cxnSpLocks/>
              </p:cNvCxnSpPr>
              <p:nvPr/>
            </p:nvCxnSpPr>
            <p:spPr>
              <a:xfrm flipV="1">
                <a:off x="4873749" y="184248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71614E72-C82C-1442-AF74-AE549EFA845E}"/>
                  </a:ext>
                </a:extLst>
              </p:cNvPr>
              <p:cNvCxnSpPr>
                <a:cxnSpLocks/>
              </p:cNvCxnSpPr>
              <p:nvPr/>
            </p:nvCxnSpPr>
            <p:spPr>
              <a:xfrm>
                <a:off x="4373848" y="1777460"/>
                <a:ext cx="288892" cy="15939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6C1A0615-61DD-A84D-BB7D-E2131DD13B98}"/>
                  </a:ext>
                </a:extLst>
              </p:cNvPr>
              <p:cNvCxnSpPr>
                <a:cxnSpLocks/>
              </p:cNvCxnSpPr>
              <p:nvPr/>
            </p:nvCxnSpPr>
            <p:spPr>
              <a:xfrm>
                <a:off x="4860158" y="2035307"/>
                <a:ext cx="217403" cy="13711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E189E3F5-5F7D-AD40-8766-6B354C7980C5}"/>
                  </a:ext>
                </a:extLst>
              </p:cNvPr>
              <p:cNvCxnSpPr>
                <a:cxnSpLocks/>
              </p:cNvCxnSpPr>
              <p:nvPr/>
            </p:nvCxnSpPr>
            <p:spPr>
              <a:xfrm>
                <a:off x="4860475" y="1652540"/>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7243B595-C29E-6344-892F-DCB6C9BB162A}"/>
                  </a:ext>
                </a:extLst>
              </p:cNvPr>
              <p:cNvCxnSpPr>
                <a:cxnSpLocks/>
              </p:cNvCxnSpPr>
              <p:nvPr/>
            </p:nvCxnSpPr>
            <p:spPr>
              <a:xfrm>
                <a:off x="4418324" y="2194942"/>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4BD7BF9A-B62F-B24E-8CEA-8F04F1F9E202}"/>
                  </a:ext>
                </a:extLst>
              </p:cNvPr>
              <p:cNvCxnSpPr>
                <a:cxnSpLocks/>
                <a:stCxn id="33" idx="7"/>
              </p:cNvCxnSpPr>
              <p:nvPr/>
            </p:nvCxnSpPr>
            <p:spPr>
              <a:xfrm flipV="1">
                <a:off x="4426876" y="1699483"/>
                <a:ext cx="268167" cy="3720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99F344F4-D242-1941-A56D-C0051F2949D0}"/>
                  </a:ext>
                </a:extLst>
              </p:cNvPr>
              <p:cNvCxnSpPr>
                <a:cxnSpLocks/>
              </p:cNvCxnSpPr>
              <p:nvPr/>
            </p:nvCxnSpPr>
            <p:spPr>
              <a:xfrm flipV="1">
                <a:off x="4829547" y="1871985"/>
                <a:ext cx="301841" cy="4187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49A81003-9C24-EF44-841C-B2051B85754F}"/>
                  </a:ext>
                </a:extLst>
              </p:cNvPr>
              <p:cNvCxnSpPr>
                <a:cxnSpLocks/>
                <a:endCxn id="30" idx="1"/>
              </p:cNvCxnSpPr>
              <p:nvPr/>
            </p:nvCxnSpPr>
            <p:spPr>
              <a:xfrm>
                <a:off x="4392772" y="1828886"/>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线连接符 46">
                <a:extLst>
                  <a:ext uri="{FF2B5EF4-FFF2-40B4-BE49-F238E27FC236}">
                    <a16:creationId xmlns:a16="http://schemas.microsoft.com/office/drawing/2014/main" id="{EE30484E-B31D-E742-A096-DC1A48CBB111}"/>
                  </a:ext>
                </a:extLst>
              </p:cNvPr>
              <p:cNvCxnSpPr>
                <a:cxnSpLocks/>
              </p:cNvCxnSpPr>
              <p:nvPr/>
            </p:nvCxnSpPr>
            <p:spPr>
              <a:xfrm>
                <a:off x="4844595" y="1670729"/>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同心圆 47">
                <a:extLst>
                  <a:ext uri="{FF2B5EF4-FFF2-40B4-BE49-F238E27FC236}">
                    <a16:creationId xmlns:a16="http://schemas.microsoft.com/office/drawing/2014/main" id="{B98C2983-5E9E-0342-A1BB-81F918FB1149}"/>
                  </a:ext>
                </a:extLst>
              </p:cNvPr>
              <p:cNvSpPr/>
              <p:nvPr/>
            </p:nvSpPr>
            <p:spPr>
              <a:xfrm>
                <a:off x="5067936" y="1670729"/>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grpSp>
        <p:sp>
          <p:nvSpPr>
            <p:cNvPr id="27" name="文本框 26">
              <a:extLst>
                <a:ext uri="{FF2B5EF4-FFF2-40B4-BE49-F238E27FC236}">
                  <a16:creationId xmlns:a16="http://schemas.microsoft.com/office/drawing/2014/main" id="{50CE2A56-9594-7B46-9E3C-81AA6834E96F}"/>
                </a:ext>
              </a:extLst>
            </p:cNvPr>
            <p:cNvSpPr txBox="1"/>
            <p:nvPr/>
          </p:nvSpPr>
          <p:spPr>
            <a:xfrm>
              <a:off x="4691056" y="5416517"/>
              <a:ext cx="1675772" cy="523220"/>
            </a:xfrm>
            <a:prstGeom prst="rect">
              <a:avLst/>
            </a:prstGeom>
            <a:noFill/>
          </p:spPr>
          <p:txBody>
            <a:bodyPr wrap="square" rtlCol="0">
              <a:spAutoFit/>
            </a:bodyPr>
            <a:lstStyle/>
            <a:p>
              <a:pPr algn="ctr"/>
              <a:r>
                <a:rPr kumimoji="1" lang="en-US" altLang="zh-CN" sz="1400" dirty="0">
                  <a:latin typeface="Microsoft YaHei" panose="020B0503020204020204" pitchFamily="34" charset="-122"/>
                  <a:ea typeface="Microsoft YaHei" panose="020B0503020204020204" pitchFamily="34" charset="-122"/>
                  <a:cs typeface="Arial" panose="020B0604020202020204" pitchFamily="34" charset="0"/>
                </a:rPr>
                <a:t>Watermarked</a:t>
              </a:r>
            </a:p>
            <a:p>
              <a:pPr algn="ctr"/>
              <a:r>
                <a:rPr kumimoji="1" lang="en-US" altLang="zh-CN" sz="1400" dirty="0">
                  <a:latin typeface="Microsoft YaHei" panose="020B0503020204020204" pitchFamily="34" charset="-122"/>
                  <a:ea typeface="Microsoft YaHei" panose="020B0503020204020204" pitchFamily="34" charset="-122"/>
                  <a:cs typeface="Arial" panose="020B0604020202020204" pitchFamily="34" charset="0"/>
                </a:rPr>
                <a:t>Model</a:t>
              </a:r>
              <a:endParaRPr kumimoji="1" lang="zh-CN" altLang="en-US" sz="1400" dirty="0">
                <a:latin typeface="Microsoft YaHei" panose="020B0503020204020204" pitchFamily="34" charset="-122"/>
                <a:ea typeface="Microsoft YaHei" panose="020B0503020204020204" pitchFamily="34" charset="-122"/>
                <a:cs typeface="Arial" panose="020B0604020202020204" pitchFamily="34" charset="0"/>
              </a:endParaRPr>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6580142-2BE0-E149-8D07-3CCD8B5F31AA}"/>
                  </a:ext>
                </a:extLst>
              </p:cNvPr>
              <p:cNvSpPr txBox="1"/>
              <p:nvPr/>
            </p:nvSpPr>
            <p:spPr>
              <a:xfrm>
                <a:off x="407368" y="2252966"/>
                <a:ext cx="3025187" cy="369332"/>
              </a:xfrm>
              <a:prstGeom prst="rect">
                <a:avLst/>
              </a:prstGeom>
              <a:noFill/>
            </p:spPr>
            <p:txBody>
              <a:bodyPr wrap="none" rtlCol="0">
                <a:spAutoFit/>
              </a:bodyPr>
              <a:lstStyle/>
              <a:p>
                <a14:m>
                  <m:oMath xmlns:m="http://schemas.openxmlformats.org/officeDocument/2006/math">
                    <m:r>
                      <a:rPr kumimoji="1" lang="en-US" altLang="zh-CN" b="1" i="1" smtClean="0">
                        <a:latin typeface="Cambria Math" panose="02040503050406030204" pitchFamily="18" charset="0"/>
                        <a:ea typeface="Microsoft YaHei" panose="020B0503020204020204" pitchFamily="34" charset="-122"/>
                      </a:rPr>
                      <m:t>𝒃</m:t>
                    </m:r>
                  </m:oMath>
                </a14:m>
                <a:r>
                  <a:rPr kumimoji="1" lang="en-US" altLang="zh-CN" dirty="0">
                    <a:latin typeface="Microsoft YaHei" panose="020B0503020204020204" pitchFamily="34" charset="-122"/>
                    <a:ea typeface="Microsoft YaHei" panose="020B0503020204020204" pitchFamily="34" charset="-122"/>
                  </a:rPr>
                  <a:t>=[1,0,0,1…,0,1,1] (512bit)</a:t>
                </a: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B6580142-2BE0-E149-8D07-3CCD8B5F31AA}"/>
                  </a:ext>
                </a:extLst>
              </p:cNvPr>
              <p:cNvSpPr txBox="1">
                <a:spLocks noRot="1" noChangeAspect="1" noMove="1" noResize="1" noEditPoints="1" noAdjustHandles="1" noChangeArrowheads="1" noChangeShapeType="1" noTextEdit="1"/>
              </p:cNvSpPr>
              <p:nvPr/>
            </p:nvSpPr>
            <p:spPr>
              <a:xfrm>
                <a:off x="407368" y="2252966"/>
                <a:ext cx="3025187" cy="369332"/>
              </a:xfrm>
              <a:prstGeom prst="rect">
                <a:avLst/>
              </a:prstGeom>
              <a:blipFill>
                <a:blip r:embed="rId3"/>
                <a:stretch>
                  <a:fillRect t="-6667" r="-1255" b="-23333"/>
                </a:stretch>
              </a:blipFill>
            </p:spPr>
            <p:txBody>
              <a:bodyPr/>
              <a:lstStyle/>
              <a:p>
                <a:r>
                  <a:rPr lang="zh-CN" altLang="en-US">
                    <a:noFill/>
                  </a:rPr>
                  <a:t> </a:t>
                </a:r>
              </a:p>
            </p:txBody>
          </p:sp>
        </mc:Fallback>
      </mc:AlternateContent>
      <p:sp>
        <p:nvSpPr>
          <p:cNvPr id="12" name="圆角右箭头 11">
            <a:extLst>
              <a:ext uri="{FF2B5EF4-FFF2-40B4-BE49-F238E27FC236}">
                <a16:creationId xmlns:a16="http://schemas.microsoft.com/office/drawing/2014/main" id="{2C01E822-A374-734B-8D89-4DA5748BB232}"/>
              </a:ext>
            </a:extLst>
          </p:cNvPr>
          <p:cNvSpPr/>
          <p:nvPr/>
        </p:nvSpPr>
        <p:spPr>
          <a:xfrm rot="5400000">
            <a:off x="3526587" y="2236862"/>
            <a:ext cx="225844" cy="519219"/>
          </a:xfrm>
          <a:prstGeom prst="bentArrow">
            <a:avLst>
              <a:gd name="adj1" fmla="val 25000"/>
              <a:gd name="adj2" fmla="val 27107"/>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717212C-F98B-D749-ABB9-5177546364D9}"/>
                  </a:ext>
                </a:extLst>
              </p:cNvPr>
              <p:cNvSpPr txBox="1"/>
              <p:nvPr/>
            </p:nvSpPr>
            <p:spPr>
              <a:xfrm>
                <a:off x="4899077" y="2769684"/>
                <a:ext cx="1313501"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参数向量 </a:t>
                </a:r>
                <a14:m>
                  <m:oMath xmlns:m="http://schemas.openxmlformats.org/officeDocument/2006/math">
                    <m:r>
                      <a:rPr kumimoji="1" lang="zh-CN" altLang="en-US" i="1" smtClean="0">
                        <a:latin typeface="Cambria Math" panose="02040503050406030204" pitchFamily="18" charset="0"/>
                        <a:ea typeface="Microsoft YaHei" panose="020B0503020204020204" pitchFamily="34" charset="-122"/>
                      </a:rPr>
                      <m:t>𝜃</m:t>
                    </m:r>
                  </m:oMath>
                </a14:m>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嵌入矩阵 </a:t>
                </a:r>
                <a14:m>
                  <m:oMath xmlns:m="http://schemas.openxmlformats.org/officeDocument/2006/math">
                    <m:r>
                      <m:rPr>
                        <m:sty m:val="p"/>
                      </m:rPr>
                      <a:rPr kumimoji="1" lang="en-US" altLang="zh-CN" i="1" dirty="0">
                        <a:latin typeface="Cambria Math" panose="02040503050406030204" pitchFamily="18" charset="0"/>
                        <a:ea typeface="Microsoft YaHei" panose="020B0503020204020204" pitchFamily="34" charset="-122"/>
                      </a:rPr>
                      <m:t>X</m:t>
                    </m:r>
                  </m:oMath>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5717212C-F98B-D749-ABB9-5177546364D9}"/>
                  </a:ext>
                </a:extLst>
              </p:cNvPr>
              <p:cNvSpPr txBox="1">
                <a:spLocks noRot="1" noChangeAspect="1" noMove="1" noResize="1" noEditPoints="1" noAdjustHandles="1" noChangeArrowheads="1" noChangeShapeType="1" noTextEdit="1"/>
              </p:cNvSpPr>
              <p:nvPr/>
            </p:nvSpPr>
            <p:spPr>
              <a:xfrm>
                <a:off x="4899077" y="2769684"/>
                <a:ext cx="1313501" cy="646331"/>
              </a:xfrm>
              <a:prstGeom prst="rect">
                <a:avLst/>
              </a:prstGeom>
              <a:blipFill>
                <a:blip r:embed="rId4"/>
                <a:stretch>
                  <a:fillRect l="-3810" t="-1923" b="-13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2601992-7A17-AF45-A106-7A6306BD806D}"/>
                  </a:ext>
                </a:extLst>
              </p:cNvPr>
              <p:cNvSpPr txBox="1"/>
              <p:nvPr/>
            </p:nvSpPr>
            <p:spPr>
              <a:xfrm>
                <a:off x="7856149" y="2686162"/>
                <a:ext cx="2208873"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𝑆𝑡𝑒𝑝</m:t>
                      </m:r>
                      <m:r>
                        <a:rPr kumimoji="1" lang="en-US" altLang="zh-CN" b="0" i="1" smtClean="0">
                          <a:latin typeface="Cambria Math" panose="02040503050406030204" pitchFamily="18" charset="0"/>
                        </a:rPr>
                        <m:t>(</m:t>
                      </m:r>
                      <m:nary>
                        <m:naryPr>
                          <m:chr m:val="∑"/>
                          <m:supHide m:val="on"/>
                          <m:ctrlPr>
                            <a:rPr kumimoji="1" lang="en-US" altLang="zh-CN" b="0"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𝑖</m:t>
                          </m:r>
                        </m:sub>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𝑗𝑖</m:t>
                              </m:r>
                            </m:sub>
                          </m:sSub>
                          <m:sSub>
                            <m:sSubPr>
                              <m:ctrlPr>
                                <a:rPr kumimoji="1" lang="en-US" altLang="zh-CN" b="0" i="1" smtClean="0">
                                  <a:latin typeface="Cambria Math" panose="02040503050406030204" pitchFamily="18" charset="0"/>
                                </a:rPr>
                              </m:ctrlPr>
                            </m:sSubPr>
                            <m:e>
                              <m:r>
                                <a:rPr kumimoji="1" lang="zh-CN" altLang="en-US" i="1">
                                  <a:latin typeface="Cambria Math" panose="02040503050406030204" pitchFamily="18" charset="0"/>
                                  <a:ea typeface="Microsoft YaHei" panose="020B0503020204020204" pitchFamily="34" charset="-122"/>
                                </a:rPr>
                                <m:t>𝜃</m:t>
                              </m:r>
                            </m:e>
                            <m:sub>
                              <m:r>
                                <a:rPr kumimoji="1" lang="en-US" altLang="zh-CN" b="0" i="1" smtClean="0">
                                  <a:latin typeface="Cambria Math" panose="02040503050406030204" pitchFamily="18" charset="0"/>
                                </a:rPr>
                                <m:t>𝑖</m:t>
                              </m:r>
                            </m:sub>
                          </m:sSub>
                        </m:e>
                      </m:nary>
                      <m:r>
                        <a:rPr kumimoji="1" lang="en-US" altLang="zh-CN" b="0" i="1" smtClean="0">
                          <a:latin typeface="Cambria Math" panose="02040503050406030204" pitchFamily="18" charset="0"/>
                        </a:rPr>
                        <m:t>)</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F2601992-7A17-AF45-A106-7A6306BD806D}"/>
                  </a:ext>
                </a:extLst>
              </p:cNvPr>
              <p:cNvSpPr txBox="1">
                <a:spLocks noRot="1" noChangeAspect="1" noMove="1" noResize="1" noEditPoints="1" noAdjustHandles="1" noChangeArrowheads="1" noChangeShapeType="1" noTextEdit="1"/>
              </p:cNvSpPr>
              <p:nvPr/>
            </p:nvSpPr>
            <p:spPr>
              <a:xfrm>
                <a:off x="7856149" y="2686162"/>
                <a:ext cx="2208873" cy="764568"/>
              </a:xfrm>
              <a:prstGeom prst="rect">
                <a:avLst/>
              </a:prstGeom>
              <a:blipFill>
                <a:blip r:embed="rId5"/>
                <a:stretch>
                  <a:fillRect t="-122951" b="-1704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D06AFB7-8C8D-C74C-A69B-116DEF11A5CE}"/>
                  </a:ext>
                </a:extLst>
              </p:cNvPr>
              <p:cNvSpPr txBox="1"/>
              <p:nvPr/>
            </p:nvSpPr>
            <p:spPr>
              <a:xfrm>
                <a:off x="7360974" y="4520149"/>
                <a:ext cx="4413003"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基于可疑模型的权重矩阵提取水印，</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和 </a:t>
                </a:r>
                <a14:m>
                  <m:oMath xmlns:m="http://schemas.openxmlformats.org/officeDocument/2006/math">
                    <m:r>
                      <a:rPr kumimoji="1" lang="en-US" altLang="zh-CN" b="1" i="1" smtClean="0">
                        <a:latin typeface="Cambria Math" panose="02040503050406030204" pitchFamily="18" charset="0"/>
                        <a:ea typeface="Microsoft YaHei" panose="020B0503020204020204" pitchFamily="34" charset="-122"/>
                      </a:rPr>
                      <m:t>𝒃</m:t>
                    </m:r>
                  </m:oMath>
                </a14:m>
                <a:r>
                  <a:rPr kumimoji="1" lang="zh-CN" altLang="en-US" dirty="0">
                    <a:latin typeface="Microsoft YaHei" panose="020B0503020204020204" pitchFamily="34" charset="-122"/>
                    <a:ea typeface="Microsoft YaHei" panose="020B0503020204020204" pitchFamily="34" charset="-122"/>
                  </a:rPr>
                  <a:t> 进行比较，计算</a:t>
                </a:r>
                <a:r>
                  <a:rPr kumimoji="1" lang="en-US" altLang="zh-CN" dirty="0">
                    <a:latin typeface="Microsoft YaHei" panose="020B0503020204020204" pitchFamily="34" charset="-122"/>
                    <a:ea typeface="Microsoft YaHei" panose="020B0503020204020204" pitchFamily="34" charset="-122"/>
                  </a:rPr>
                  <a:t>BER (Bit Error Rate)</a:t>
                </a: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ED06AFB7-8C8D-C74C-A69B-116DEF11A5CE}"/>
                  </a:ext>
                </a:extLst>
              </p:cNvPr>
              <p:cNvSpPr txBox="1">
                <a:spLocks noRot="1" noChangeAspect="1" noMove="1" noResize="1" noEditPoints="1" noAdjustHandles="1" noChangeArrowheads="1" noChangeShapeType="1" noTextEdit="1"/>
              </p:cNvSpPr>
              <p:nvPr/>
            </p:nvSpPr>
            <p:spPr>
              <a:xfrm>
                <a:off x="7360974" y="4520149"/>
                <a:ext cx="4413003" cy="646331"/>
              </a:xfrm>
              <a:prstGeom prst="rect">
                <a:avLst/>
              </a:prstGeom>
              <a:blipFill>
                <a:blip r:embed="rId6"/>
                <a:stretch>
                  <a:fillRect l="-1149" t="-3774" r="-287" b="-11321"/>
                </a:stretch>
              </a:blipFill>
            </p:spPr>
            <p:txBody>
              <a:bodyPr/>
              <a:lstStyle/>
              <a:p>
                <a:r>
                  <a:rPr lang="zh-CN" altLang="en-US">
                    <a:noFill/>
                  </a:rPr>
                  <a:t> </a:t>
                </a:r>
              </a:p>
            </p:txBody>
          </p:sp>
        </mc:Fallback>
      </mc:AlternateContent>
      <p:pic>
        <p:nvPicPr>
          <p:cNvPr id="49" name="图片 48" descr="图标&#10;&#10;描述已自动生成">
            <a:extLst>
              <a:ext uri="{FF2B5EF4-FFF2-40B4-BE49-F238E27FC236}">
                <a16:creationId xmlns:a16="http://schemas.microsoft.com/office/drawing/2014/main" id="{CE02F67F-7BCC-4446-8B29-0B7E9CE92361}"/>
              </a:ext>
            </a:extLst>
          </p:cNvPr>
          <p:cNvPicPr>
            <a:picLocks noChangeAspect="1"/>
          </p:cNvPicPr>
          <p:nvPr/>
        </p:nvPicPr>
        <p:blipFill>
          <a:blip r:embed="rId7"/>
          <a:stretch>
            <a:fillRect/>
          </a:stretch>
        </p:blipFill>
        <p:spPr>
          <a:xfrm flipH="1">
            <a:off x="4259627" y="2874303"/>
            <a:ext cx="404541" cy="404541"/>
          </a:xfrm>
          <a:prstGeom prst="rect">
            <a:avLst/>
          </a:prstGeom>
        </p:spPr>
      </p:pic>
    </p:spTree>
    <p:extLst>
      <p:ext uri="{BB962C8B-B14F-4D97-AF65-F5344CB8AC3E}">
        <p14:creationId xmlns:p14="http://schemas.microsoft.com/office/powerpoint/2010/main" val="73240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白盒水印</a:t>
            </a:r>
          </a:p>
        </p:txBody>
      </p:sp>
      <p:sp>
        <p:nvSpPr>
          <p:cNvPr id="9" name="文本框 8">
            <a:extLst>
              <a:ext uri="{FF2B5EF4-FFF2-40B4-BE49-F238E27FC236}">
                <a16:creationId xmlns:a16="http://schemas.microsoft.com/office/drawing/2014/main" id="{DDC2CF56-0485-B048-97E0-9514647E0BB6}"/>
              </a:ext>
            </a:extLst>
          </p:cNvPr>
          <p:cNvSpPr txBox="1"/>
          <p:nvPr/>
        </p:nvSpPr>
        <p:spPr>
          <a:xfrm>
            <a:off x="1271464" y="1289233"/>
            <a:ext cx="3262432" cy="400110"/>
          </a:xfrm>
          <a:prstGeom prst="rect">
            <a:avLst/>
          </a:prstGeom>
          <a:noFill/>
          <a:ln w="28575">
            <a:noFill/>
          </a:ln>
        </p:spPr>
        <p:txBody>
          <a:bodyPr wrap="none" rtlCol="0">
            <a:spAutoFit/>
          </a:bodyPr>
          <a:lstStyle/>
          <a:p>
            <a:r>
              <a:rPr kumimoji="1" lang="zh-CN" altLang="en-US" sz="2000" b="1" u="sng" dirty="0">
                <a:solidFill>
                  <a:srgbClr val="C00000"/>
                </a:solidFill>
                <a:latin typeface="Microsoft YaHei" panose="020B0503020204020204" pitchFamily="34" charset="-122"/>
                <a:ea typeface="Microsoft YaHei" panose="020B0503020204020204" pitchFamily="34" charset="-122"/>
              </a:rPr>
              <a:t>水印嵌入的目标损失函数：</a:t>
            </a:r>
            <a:endParaRPr kumimoji="1" lang="zh-CN" altLang="en-US" sz="2000" u="sng" dirty="0">
              <a:solidFill>
                <a:srgbClr val="C00000"/>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3F17B830-E78C-4544-ACE6-D11ADE7FA50D}"/>
              </a:ext>
            </a:extLst>
          </p:cNvPr>
          <p:cNvSpPr txBox="1"/>
          <p:nvPr/>
        </p:nvSpPr>
        <p:spPr>
          <a:xfrm>
            <a:off x="282018" y="6289575"/>
            <a:ext cx="11627963" cy="307777"/>
          </a:xfrm>
          <a:prstGeom prst="rect">
            <a:avLst/>
          </a:prstGeom>
          <a:noFill/>
        </p:spPr>
        <p:txBody>
          <a:bodyPr wrap="square">
            <a:spAutoFit/>
          </a:bodyPr>
          <a:lstStyle/>
          <a:p>
            <a:r>
              <a:rPr kumimoji="1" lang="en-US" altLang="zh-CN" sz="1400" dirty="0">
                <a:latin typeface="Microsoft YaHei" panose="020B0503020204020204" pitchFamily="34" charset="-122"/>
                <a:ea typeface="Microsoft YaHei" panose="020B0503020204020204" pitchFamily="34" charset="-122"/>
              </a:rPr>
              <a:t>Uchida, Yusuke, et al. Embedding watermarks into deep neural networks. ACM ICMR,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2017</a:t>
            </a:r>
            <a:endParaRPr kumimoji="1" lang="zh-CN" altLang="en-US" sz="1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4439D144-37AC-D649-A41B-6E2B643AB7FE}"/>
              </a:ext>
            </a:extLst>
          </p:cNvPr>
          <p:cNvSpPr txBox="1"/>
          <p:nvPr/>
        </p:nvSpPr>
        <p:spPr>
          <a:xfrm>
            <a:off x="1485892" y="4522326"/>
            <a:ext cx="4762178" cy="646331"/>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在训练过程中，添加参数惩罚项，结合嵌入矩阵将信息（钥匙）嵌入到模型参数中。</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717212C-F98B-D749-ABB9-5177546364D9}"/>
                  </a:ext>
                </a:extLst>
              </p:cNvPr>
              <p:cNvSpPr txBox="1"/>
              <p:nvPr/>
            </p:nvSpPr>
            <p:spPr>
              <a:xfrm>
                <a:off x="7287970" y="1981491"/>
                <a:ext cx="4192173" cy="1477328"/>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参数向量： </a:t>
                </a:r>
                <a14:m>
                  <m:oMath xmlns:m="http://schemas.openxmlformats.org/officeDocument/2006/math">
                    <m:r>
                      <a:rPr kumimoji="1" lang="zh-CN" altLang="en-US" i="1" smtClean="0">
                        <a:latin typeface="Cambria Math" panose="02040503050406030204" pitchFamily="18" charset="0"/>
                        <a:ea typeface="Microsoft YaHei" panose="020B0503020204020204" pitchFamily="34" charset="-122"/>
                      </a:rPr>
                      <m:t>𝜃</m:t>
                    </m:r>
                  </m:oMath>
                </a14:m>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嵌入矩阵： </a:t>
                </a:r>
                <a14:m>
                  <m:oMath xmlns:m="http://schemas.openxmlformats.org/officeDocument/2006/math">
                    <m:r>
                      <m:rPr>
                        <m:sty m:val="p"/>
                      </m:rPr>
                      <a:rPr kumimoji="1" lang="en-US" altLang="zh-CN" i="1" dirty="0">
                        <a:latin typeface="Cambria Math" panose="02040503050406030204" pitchFamily="18" charset="0"/>
                        <a:ea typeface="Microsoft YaHei" panose="020B0503020204020204" pitchFamily="34" charset="-122"/>
                      </a:rPr>
                      <m:t>X</m:t>
                    </m:r>
                  </m:oMath>
                </a14:m>
                <a:r>
                  <a:rPr kumimoji="1" lang="zh-CN" altLang="en-US" dirty="0">
                    <a:latin typeface="Microsoft YaHei" panose="020B0503020204020204" pitchFamily="34" charset="-122"/>
                    <a:ea typeface="Microsoft YaHei" panose="020B0503020204020204" pitchFamily="34" charset="-122"/>
                  </a:rPr>
                  <a:t> （提前固定好）</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zh-CN" altLang="en-US" dirty="0">
                    <a:ea typeface="Microsoft YaHei" panose="020B0503020204020204" pitchFamily="34" charset="-122"/>
                  </a:rPr>
                  <a:t>嵌入比特：</a:t>
                </a:r>
                <a14:m>
                  <m:oMath xmlns:m="http://schemas.openxmlformats.org/officeDocument/2006/math">
                    <m:r>
                      <a:rPr kumimoji="1" lang="en-US" altLang="zh-CN" b="1" i="1" smtClean="0">
                        <a:latin typeface="Cambria Math" panose="02040503050406030204" pitchFamily="18" charset="0"/>
                        <a:ea typeface="Microsoft YaHei" panose="020B0503020204020204" pitchFamily="34" charset="-122"/>
                      </a:rPr>
                      <m:t>𝒃</m:t>
                    </m:r>
                  </m:oMath>
                </a14:m>
                <a:r>
                  <a:rPr kumimoji="1" lang="en-US" altLang="zh-CN" dirty="0">
                    <a:latin typeface="Microsoft YaHei" panose="020B0503020204020204" pitchFamily="34" charset="-122"/>
                    <a:ea typeface="Microsoft YaHei" panose="020B0503020204020204" pitchFamily="34" charset="-122"/>
                  </a:rPr>
                  <a:t>=[1,0,0,1…,0,1,1] (512bit)</a:t>
                </a:r>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5717212C-F98B-D749-ABB9-5177546364D9}"/>
                  </a:ext>
                </a:extLst>
              </p:cNvPr>
              <p:cNvSpPr txBox="1">
                <a:spLocks noRot="1" noChangeAspect="1" noMove="1" noResize="1" noEditPoints="1" noAdjustHandles="1" noChangeArrowheads="1" noChangeShapeType="1" noTextEdit="1"/>
              </p:cNvSpPr>
              <p:nvPr/>
            </p:nvSpPr>
            <p:spPr>
              <a:xfrm>
                <a:off x="7287970" y="1981491"/>
                <a:ext cx="4192173" cy="1477328"/>
              </a:xfrm>
              <a:prstGeom prst="rect">
                <a:avLst/>
              </a:prstGeom>
              <a:blipFill>
                <a:blip r:embed="rId3"/>
                <a:stretch>
                  <a:fillRect l="-1515" t="-1709" r="-303" b="-512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F3DDFE00-3CD0-AF91-83B1-DFD458297489}"/>
              </a:ext>
            </a:extLst>
          </p:cNvPr>
          <p:cNvPicPr>
            <a:picLocks noChangeAspect="1"/>
          </p:cNvPicPr>
          <p:nvPr/>
        </p:nvPicPr>
        <p:blipFill>
          <a:blip r:embed="rId4"/>
          <a:stretch>
            <a:fillRect/>
          </a:stretch>
        </p:blipFill>
        <p:spPr>
          <a:xfrm>
            <a:off x="1271464" y="2204864"/>
            <a:ext cx="5472608" cy="1859368"/>
          </a:xfrm>
          <a:prstGeom prst="rect">
            <a:avLst/>
          </a:prstGeom>
        </p:spPr>
      </p:pic>
      <p:sp>
        <p:nvSpPr>
          <p:cNvPr id="3" name="矩形 2">
            <a:extLst>
              <a:ext uri="{FF2B5EF4-FFF2-40B4-BE49-F238E27FC236}">
                <a16:creationId xmlns:a16="http://schemas.microsoft.com/office/drawing/2014/main" id="{53B78596-866A-8AB9-2787-6E0BB88ED3B0}"/>
              </a:ext>
            </a:extLst>
          </p:cNvPr>
          <p:cNvSpPr/>
          <p:nvPr/>
        </p:nvSpPr>
        <p:spPr>
          <a:xfrm>
            <a:off x="3359696" y="2195366"/>
            <a:ext cx="1008112" cy="369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38271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白盒水印</a:t>
            </a:r>
          </a:p>
        </p:txBody>
      </p:sp>
      <p:sp>
        <p:nvSpPr>
          <p:cNvPr id="14" name="文本框 13">
            <a:extLst>
              <a:ext uri="{FF2B5EF4-FFF2-40B4-BE49-F238E27FC236}">
                <a16:creationId xmlns:a16="http://schemas.microsoft.com/office/drawing/2014/main" id="{3F17B830-E78C-4544-ACE6-D11ADE7FA50D}"/>
              </a:ext>
            </a:extLst>
          </p:cNvPr>
          <p:cNvSpPr txBox="1"/>
          <p:nvPr/>
        </p:nvSpPr>
        <p:spPr>
          <a:xfrm>
            <a:off x="282016" y="6309320"/>
            <a:ext cx="11627963" cy="307777"/>
          </a:xfrm>
          <a:prstGeom prst="rect">
            <a:avLst/>
          </a:prstGeom>
          <a:noFill/>
        </p:spPr>
        <p:txBody>
          <a:bodyPr wrap="square">
            <a:spAutoFit/>
          </a:bodyPr>
          <a:lstStyle/>
          <a:p>
            <a:r>
              <a:rPr lang="en-AU" altLang="zh-CN" sz="1400" b="0" i="0" dirty="0">
                <a:effectLst/>
                <a:latin typeface="Arial" panose="020B0604020202020204" pitchFamily="34" charset="0"/>
              </a:rPr>
              <a:t>Darvish Rouhani</a:t>
            </a:r>
            <a:r>
              <a:rPr lang="zh-CN" altLang="en-US" sz="1400" b="0" i="0" dirty="0">
                <a:effectLst/>
                <a:latin typeface="Arial" panose="020B0604020202020204" pitchFamily="34" charset="0"/>
              </a:rPr>
              <a:t> </a:t>
            </a:r>
            <a:r>
              <a:rPr lang="en-US" altLang="zh-CN" sz="1400" b="0" i="0" dirty="0">
                <a:effectLst/>
                <a:latin typeface="Arial" panose="020B0604020202020204" pitchFamily="34" charset="0"/>
              </a:rPr>
              <a:t>et</a:t>
            </a:r>
            <a:r>
              <a:rPr lang="zh-CN" altLang="en-US" sz="1400" b="0" i="0" dirty="0">
                <a:effectLst/>
                <a:latin typeface="Arial" panose="020B0604020202020204" pitchFamily="34" charset="0"/>
              </a:rPr>
              <a:t> </a:t>
            </a:r>
            <a:r>
              <a:rPr lang="en-US" altLang="zh-CN" sz="1400" b="0" i="0" dirty="0">
                <a:effectLst/>
                <a:latin typeface="Arial" panose="020B0604020202020204" pitchFamily="34" charset="0"/>
              </a:rPr>
              <a:t>al</a:t>
            </a:r>
            <a:r>
              <a:rPr lang="en-AU" altLang="zh-CN" sz="1400" b="0" i="0" dirty="0">
                <a:effectLst/>
                <a:latin typeface="Arial" panose="020B0604020202020204" pitchFamily="34" charset="0"/>
              </a:rPr>
              <a:t>. "</a:t>
            </a:r>
            <a:r>
              <a:rPr lang="en-AU" altLang="zh-CN" sz="1400" b="0" i="0" dirty="0" err="1">
                <a:effectLst/>
                <a:latin typeface="Arial" panose="020B0604020202020204" pitchFamily="34" charset="0"/>
              </a:rPr>
              <a:t>Deepsigns</a:t>
            </a:r>
            <a:r>
              <a:rPr lang="en-AU" altLang="zh-CN" sz="1400" b="0" i="0" dirty="0">
                <a:effectLst/>
                <a:latin typeface="Arial" panose="020B0604020202020204" pitchFamily="34" charset="0"/>
              </a:rPr>
              <a:t>: An end-to-end watermarking framework for ownership protection of deep neural networks." ASPLOS. 2019.</a:t>
            </a:r>
            <a:endParaRPr kumimoji="1" lang="zh-CN" altLang="en-US" sz="1400" i="1"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F9614E45-379F-C5A5-F728-D7AD85D1F488}"/>
              </a:ext>
            </a:extLst>
          </p:cNvPr>
          <p:cNvPicPr>
            <a:picLocks noChangeAspect="1"/>
          </p:cNvPicPr>
          <p:nvPr/>
        </p:nvPicPr>
        <p:blipFill>
          <a:blip r:embed="rId3"/>
          <a:stretch>
            <a:fillRect/>
          </a:stretch>
        </p:blipFill>
        <p:spPr>
          <a:xfrm>
            <a:off x="695400" y="1983869"/>
            <a:ext cx="7541464" cy="2709935"/>
          </a:xfrm>
          <a:prstGeom prst="rect">
            <a:avLst/>
          </a:prstGeom>
        </p:spPr>
      </p:pic>
      <p:sp>
        <p:nvSpPr>
          <p:cNvPr id="7" name="文本框 6">
            <a:extLst>
              <a:ext uri="{FF2B5EF4-FFF2-40B4-BE49-F238E27FC236}">
                <a16:creationId xmlns:a16="http://schemas.microsoft.com/office/drawing/2014/main" id="{67540461-F393-BA97-A64A-CBD16680BB44}"/>
              </a:ext>
            </a:extLst>
          </p:cNvPr>
          <p:cNvSpPr txBox="1"/>
          <p:nvPr/>
        </p:nvSpPr>
        <p:spPr>
          <a:xfrm>
            <a:off x="8472264" y="2263152"/>
            <a:ext cx="2861653" cy="1754326"/>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同时依赖数据和模型</a:t>
            </a:r>
            <a:endParaRPr kumimoji="1" lang="en-US" altLang="zh-CN" dirty="0"/>
          </a:p>
          <a:p>
            <a:pPr marL="285750" indent="-285750">
              <a:buFont typeface="Arial" panose="020B0604020202020204" pitchFamily="34" charset="0"/>
              <a:buChar char="•"/>
            </a:pPr>
            <a:r>
              <a:rPr kumimoji="1" lang="zh-CN" altLang="en-US" dirty="0"/>
              <a:t>对模型性能影响小</a:t>
            </a:r>
            <a:endParaRPr kumimoji="1" lang="en-US" altLang="zh-CN" dirty="0"/>
          </a:p>
          <a:p>
            <a:pPr marL="285750" indent="-285750">
              <a:buFont typeface="Arial" panose="020B0604020202020204" pitchFamily="34" charset="0"/>
              <a:buChar char="•"/>
            </a:pPr>
            <a:r>
              <a:rPr kumimoji="1" lang="zh-CN" altLang="en-US" dirty="0"/>
              <a:t>自动寻找</a:t>
            </a:r>
            <a:r>
              <a:rPr kumimoji="1" lang="en-US" altLang="zh-CN" dirty="0"/>
              <a:t>low</a:t>
            </a:r>
            <a:r>
              <a:rPr kumimoji="1" lang="zh-CN" altLang="en-US" dirty="0"/>
              <a:t>激活区域进行嵌入</a:t>
            </a:r>
            <a:endParaRPr kumimoji="1" lang="en-US" altLang="zh-CN" dirty="0"/>
          </a:p>
          <a:p>
            <a:pPr marL="285750" indent="-285750">
              <a:buFont typeface="Arial" panose="020B0604020202020204" pitchFamily="34" charset="0"/>
              <a:buChar char="•"/>
            </a:pPr>
            <a:r>
              <a:rPr kumimoji="1" lang="zh-CN" altLang="en-US" dirty="0"/>
              <a:t>对微调和重写鲁棒</a:t>
            </a:r>
            <a:endParaRPr kumimoji="1" lang="en-US" altLang="zh-CN" dirty="0"/>
          </a:p>
          <a:p>
            <a:pPr marL="285750" indent="-285750">
              <a:buFont typeface="Arial" panose="020B0604020202020204" pitchFamily="34" charset="0"/>
              <a:buChar char="•"/>
            </a:pPr>
            <a:endParaRPr kumimoji="1" lang="zh-CN" altLang="en-US" dirty="0"/>
          </a:p>
        </p:txBody>
      </p:sp>
      <p:sp>
        <p:nvSpPr>
          <p:cNvPr id="8" name="文本框 7">
            <a:extLst>
              <a:ext uri="{FF2B5EF4-FFF2-40B4-BE49-F238E27FC236}">
                <a16:creationId xmlns:a16="http://schemas.microsoft.com/office/drawing/2014/main" id="{7A2677CE-BE8A-7FD8-9C4F-F831D067AD2C}"/>
              </a:ext>
            </a:extLst>
          </p:cNvPr>
          <p:cNvSpPr txBox="1"/>
          <p:nvPr/>
        </p:nvSpPr>
        <p:spPr>
          <a:xfrm>
            <a:off x="3588741" y="5091604"/>
            <a:ext cx="5014514" cy="369332"/>
          </a:xfrm>
          <a:prstGeom prst="rect">
            <a:avLst/>
          </a:prstGeom>
          <a:noFill/>
        </p:spPr>
        <p:txBody>
          <a:bodyPr wrap="none" rtlCol="0">
            <a:spAutoFit/>
          </a:bodyPr>
          <a:lstStyle/>
          <a:p>
            <a:pPr marL="285750" indent="-285750">
              <a:buFont typeface="Wingdings" pitchFamily="2" charset="2"/>
              <a:buChar char="p"/>
            </a:pPr>
            <a:r>
              <a:rPr kumimoji="1" lang="zh-CN" altLang="en-US" b="1" dirty="0">
                <a:solidFill>
                  <a:srgbClr val="C00000"/>
                </a:solidFill>
              </a:rPr>
              <a:t>向激活图</a:t>
            </a:r>
            <a:r>
              <a:rPr kumimoji="1" lang="en-US" altLang="zh-CN" b="1" dirty="0">
                <a:solidFill>
                  <a:srgbClr val="C00000"/>
                </a:solidFill>
              </a:rPr>
              <a:t>pdf</a:t>
            </a:r>
            <a:r>
              <a:rPr kumimoji="1" lang="zh-CN" altLang="en-US" b="1" dirty="0">
                <a:solidFill>
                  <a:srgbClr val="C00000"/>
                </a:solidFill>
              </a:rPr>
              <a:t>（概率密度分布）中嵌入</a:t>
            </a:r>
            <a:r>
              <a:rPr kumimoji="1" lang="en-US" altLang="zh-CN" b="1" dirty="0">
                <a:solidFill>
                  <a:srgbClr val="C00000"/>
                </a:solidFill>
              </a:rPr>
              <a:t>N</a:t>
            </a:r>
            <a:r>
              <a:rPr kumimoji="1" lang="zh-CN" altLang="en-US" b="1" dirty="0">
                <a:solidFill>
                  <a:srgbClr val="C00000"/>
                </a:solidFill>
              </a:rPr>
              <a:t>比特</a:t>
            </a:r>
            <a:endParaRPr kumimoji="1" lang="en-US" altLang="zh-CN" b="1" dirty="0">
              <a:solidFill>
                <a:srgbClr val="C00000"/>
              </a:solidFill>
            </a:endParaRPr>
          </a:p>
        </p:txBody>
      </p:sp>
      <p:sp>
        <p:nvSpPr>
          <p:cNvPr id="10" name="文本框 9">
            <a:extLst>
              <a:ext uri="{FF2B5EF4-FFF2-40B4-BE49-F238E27FC236}">
                <a16:creationId xmlns:a16="http://schemas.microsoft.com/office/drawing/2014/main" id="{21116982-5C81-37E6-6A23-3A9056349C13}"/>
              </a:ext>
            </a:extLst>
          </p:cNvPr>
          <p:cNvSpPr txBox="1"/>
          <p:nvPr/>
        </p:nvSpPr>
        <p:spPr>
          <a:xfrm>
            <a:off x="4386244" y="1223121"/>
            <a:ext cx="3419526" cy="400110"/>
          </a:xfrm>
          <a:prstGeom prst="rect">
            <a:avLst/>
          </a:prstGeom>
          <a:noFill/>
          <a:ln w="28575">
            <a:noFill/>
          </a:ln>
        </p:spPr>
        <p:txBody>
          <a:bodyPr wrap="none" rtlCol="0">
            <a:spAutoFit/>
          </a:bodyPr>
          <a:lstStyle/>
          <a:p>
            <a:pPr algn="ctr"/>
            <a:r>
              <a:rPr kumimoji="1" lang="zh-CN" altLang="en-US" sz="2000" b="1" dirty="0">
                <a:solidFill>
                  <a:srgbClr val="C00000"/>
                </a:solidFill>
                <a:latin typeface="Microsoft YaHei" panose="020B0503020204020204" pitchFamily="34" charset="-122"/>
                <a:ea typeface="Microsoft YaHei" panose="020B0503020204020204" pitchFamily="34" charset="-122"/>
              </a:rPr>
              <a:t>激活空间水印：</a:t>
            </a:r>
            <a:r>
              <a:rPr kumimoji="1" lang="en-US" altLang="zh-CN" sz="2000" b="1" dirty="0" err="1">
                <a:solidFill>
                  <a:srgbClr val="C00000"/>
                </a:solidFill>
                <a:latin typeface="Microsoft YaHei" panose="020B0503020204020204" pitchFamily="34" charset="-122"/>
                <a:ea typeface="Microsoft YaHei" panose="020B0503020204020204" pitchFamily="34" charset="-122"/>
              </a:rPr>
              <a:t>DeepSigns</a:t>
            </a:r>
            <a:endParaRPr kumimoji="1" lang="zh-CN" altLang="en-US" sz="2000"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63865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白盒水印</a:t>
            </a:r>
          </a:p>
        </p:txBody>
      </p:sp>
      <p:sp>
        <p:nvSpPr>
          <p:cNvPr id="9" name="文本框 8">
            <a:extLst>
              <a:ext uri="{FF2B5EF4-FFF2-40B4-BE49-F238E27FC236}">
                <a16:creationId xmlns:a16="http://schemas.microsoft.com/office/drawing/2014/main" id="{DDC2CF56-0485-B048-97E0-9514647E0BB6}"/>
              </a:ext>
            </a:extLst>
          </p:cNvPr>
          <p:cNvSpPr txBox="1"/>
          <p:nvPr/>
        </p:nvSpPr>
        <p:spPr>
          <a:xfrm>
            <a:off x="4386244" y="1223121"/>
            <a:ext cx="3419526" cy="400110"/>
          </a:xfrm>
          <a:prstGeom prst="rect">
            <a:avLst/>
          </a:prstGeom>
          <a:noFill/>
          <a:ln w="28575">
            <a:noFill/>
          </a:ln>
        </p:spPr>
        <p:txBody>
          <a:bodyPr wrap="none" rtlCol="0">
            <a:spAutoFit/>
          </a:bodyPr>
          <a:lstStyle/>
          <a:p>
            <a:pPr algn="ctr"/>
            <a:r>
              <a:rPr kumimoji="1" lang="zh-CN" altLang="en-US" sz="2000" b="1" dirty="0">
                <a:solidFill>
                  <a:srgbClr val="C00000"/>
                </a:solidFill>
                <a:latin typeface="Microsoft YaHei" panose="020B0503020204020204" pitchFamily="34" charset="-122"/>
                <a:ea typeface="Microsoft YaHei" panose="020B0503020204020204" pitchFamily="34" charset="-122"/>
              </a:rPr>
              <a:t>激活空间水印：</a:t>
            </a:r>
            <a:r>
              <a:rPr kumimoji="1" lang="en-US" altLang="zh-CN" sz="2000" b="1" dirty="0" err="1">
                <a:solidFill>
                  <a:srgbClr val="C00000"/>
                </a:solidFill>
                <a:latin typeface="Microsoft YaHei" panose="020B0503020204020204" pitchFamily="34" charset="-122"/>
                <a:ea typeface="Microsoft YaHei" panose="020B0503020204020204" pitchFamily="34" charset="-122"/>
              </a:rPr>
              <a:t>DeepSigns</a:t>
            </a:r>
            <a:endParaRPr kumimoji="1"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3F17B830-E78C-4544-ACE6-D11ADE7FA50D}"/>
              </a:ext>
            </a:extLst>
          </p:cNvPr>
          <p:cNvSpPr txBox="1"/>
          <p:nvPr/>
        </p:nvSpPr>
        <p:spPr>
          <a:xfrm>
            <a:off x="282016" y="6309320"/>
            <a:ext cx="11627963" cy="307777"/>
          </a:xfrm>
          <a:prstGeom prst="rect">
            <a:avLst/>
          </a:prstGeom>
          <a:noFill/>
        </p:spPr>
        <p:txBody>
          <a:bodyPr wrap="square">
            <a:spAutoFit/>
          </a:bodyPr>
          <a:lstStyle/>
          <a:p>
            <a:r>
              <a:rPr lang="en-AU" altLang="zh-CN" sz="1400" b="0" i="0" dirty="0">
                <a:effectLst/>
                <a:latin typeface="Arial" panose="020B0604020202020204" pitchFamily="34" charset="0"/>
              </a:rPr>
              <a:t>Darvish Rouhani</a:t>
            </a:r>
            <a:r>
              <a:rPr lang="zh-CN" altLang="en-US" sz="1400" b="0" i="0" dirty="0">
                <a:effectLst/>
                <a:latin typeface="Arial" panose="020B0604020202020204" pitchFamily="34" charset="0"/>
              </a:rPr>
              <a:t> </a:t>
            </a:r>
            <a:r>
              <a:rPr lang="en-US" altLang="zh-CN" sz="1400" b="0" i="0" dirty="0">
                <a:effectLst/>
                <a:latin typeface="Arial" panose="020B0604020202020204" pitchFamily="34" charset="0"/>
              </a:rPr>
              <a:t>et</a:t>
            </a:r>
            <a:r>
              <a:rPr lang="zh-CN" altLang="en-US" sz="1400" b="0" i="0" dirty="0">
                <a:effectLst/>
                <a:latin typeface="Arial" panose="020B0604020202020204" pitchFamily="34" charset="0"/>
              </a:rPr>
              <a:t> </a:t>
            </a:r>
            <a:r>
              <a:rPr lang="en-US" altLang="zh-CN" sz="1400" b="0" i="0" dirty="0">
                <a:effectLst/>
                <a:latin typeface="Arial" panose="020B0604020202020204" pitchFamily="34" charset="0"/>
              </a:rPr>
              <a:t>al</a:t>
            </a:r>
            <a:r>
              <a:rPr lang="en-AU" altLang="zh-CN" sz="1400" b="0" i="0" dirty="0">
                <a:effectLst/>
                <a:latin typeface="Arial" panose="020B0604020202020204" pitchFamily="34" charset="0"/>
              </a:rPr>
              <a:t>. "</a:t>
            </a:r>
            <a:r>
              <a:rPr lang="en-AU" altLang="zh-CN" sz="1400" b="0" i="0" dirty="0" err="1">
                <a:effectLst/>
                <a:latin typeface="Arial" panose="020B0604020202020204" pitchFamily="34" charset="0"/>
              </a:rPr>
              <a:t>Deepsigns</a:t>
            </a:r>
            <a:r>
              <a:rPr lang="en-AU" altLang="zh-CN" sz="1400" b="0" i="0" dirty="0">
                <a:effectLst/>
                <a:latin typeface="Arial" panose="020B0604020202020204" pitchFamily="34" charset="0"/>
              </a:rPr>
              <a:t>: An end-to-end watermarking framework for ownership protection of deep neural networks." ASPLOS. 2019.</a:t>
            </a:r>
            <a:endParaRPr kumimoji="1" lang="zh-CN" altLang="en-US" sz="1400" i="1"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7A2677CE-BE8A-7FD8-9C4F-F831D067AD2C}"/>
              </a:ext>
            </a:extLst>
          </p:cNvPr>
          <p:cNvSpPr txBox="1"/>
          <p:nvPr/>
        </p:nvSpPr>
        <p:spPr>
          <a:xfrm>
            <a:off x="3588741" y="4642920"/>
            <a:ext cx="5014514" cy="1107996"/>
          </a:xfrm>
          <a:prstGeom prst="rect">
            <a:avLst/>
          </a:prstGeom>
          <a:noFill/>
        </p:spPr>
        <p:txBody>
          <a:bodyPr wrap="none" rtlCol="0">
            <a:spAutoFit/>
          </a:bodyPr>
          <a:lstStyle/>
          <a:p>
            <a:pPr marL="285750" indent="-285750">
              <a:buFont typeface="Wingdings" pitchFamily="2" charset="2"/>
              <a:buChar char="p"/>
            </a:pPr>
            <a:r>
              <a:rPr kumimoji="1" lang="zh-CN" altLang="en-US" b="1" dirty="0"/>
              <a:t>向激活图</a:t>
            </a:r>
            <a:r>
              <a:rPr kumimoji="1" lang="en-US" altLang="zh-CN" b="1" dirty="0"/>
              <a:t>pdf</a:t>
            </a:r>
            <a:r>
              <a:rPr kumimoji="1" lang="zh-CN" altLang="en-US" b="1" dirty="0"/>
              <a:t>（概率密度分布）中嵌入</a:t>
            </a:r>
            <a:r>
              <a:rPr kumimoji="1" lang="en-US" altLang="zh-CN" b="1" dirty="0"/>
              <a:t>N</a:t>
            </a:r>
            <a:r>
              <a:rPr kumimoji="1" lang="zh-CN" altLang="en-US" b="1" dirty="0"/>
              <a:t>比特</a:t>
            </a:r>
            <a:endParaRPr kumimoji="1" lang="en-US" altLang="zh-CN" b="1" dirty="0"/>
          </a:p>
          <a:p>
            <a:pPr marL="742950" lvl="1" indent="-285750">
              <a:buFont typeface="Wingdings" pitchFamily="2" charset="2"/>
              <a:buChar char="Ø"/>
            </a:pPr>
            <a:r>
              <a:rPr kumimoji="1" lang="zh-CN" altLang="en-US" sz="1600" b="1" dirty="0">
                <a:solidFill>
                  <a:srgbClr val="C00000"/>
                </a:solidFill>
              </a:rPr>
              <a:t>选取多个</a:t>
            </a:r>
            <a:r>
              <a:rPr kumimoji="1" lang="en-US" altLang="zh-CN" sz="1600" b="1" dirty="0">
                <a:solidFill>
                  <a:srgbClr val="C00000"/>
                </a:solidFill>
              </a:rPr>
              <a:t>key</a:t>
            </a:r>
            <a:r>
              <a:rPr kumimoji="1" lang="zh-CN" altLang="en-US" sz="1600" b="1" dirty="0">
                <a:solidFill>
                  <a:srgbClr val="C00000"/>
                </a:solidFill>
              </a:rPr>
              <a:t>，每个都来自于一个高斯分布</a:t>
            </a:r>
            <a:endParaRPr kumimoji="1" lang="en-US" altLang="zh-CN" sz="1600" b="1" dirty="0">
              <a:solidFill>
                <a:srgbClr val="C00000"/>
              </a:solidFill>
            </a:endParaRPr>
          </a:p>
          <a:p>
            <a:pPr marL="742950" lvl="1" indent="-285750">
              <a:buFont typeface="Wingdings" pitchFamily="2" charset="2"/>
              <a:buChar char="Ø"/>
            </a:pPr>
            <a:r>
              <a:rPr kumimoji="1" lang="zh-CN" altLang="en-US" sz="1600" b="1" dirty="0">
                <a:solidFill>
                  <a:srgbClr val="C00000"/>
                </a:solidFill>
              </a:rPr>
              <a:t>将</a:t>
            </a:r>
            <a:r>
              <a:rPr kumimoji="1" lang="en-US" altLang="zh-CN" sz="1600" b="1" dirty="0">
                <a:solidFill>
                  <a:srgbClr val="C00000"/>
                </a:solidFill>
              </a:rPr>
              <a:t>key</a:t>
            </a:r>
            <a:r>
              <a:rPr kumimoji="1" lang="zh-CN" altLang="en-US" sz="1600" b="1" dirty="0">
                <a:solidFill>
                  <a:srgbClr val="C00000"/>
                </a:solidFill>
              </a:rPr>
              <a:t>通过正则化训练入模型</a:t>
            </a:r>
            <a:endParaRPr kumimoji="1" lang="en-US" altLang="zh-CN" sz="1600" b="1" dirty="0">
              <a:solidFill>
                <a:srgbClr val="C00000"/>
              </a:solidFill>
            </a:endParaRPr>
          </a:p>
          <a:p>
            <a:pPr marL="742950" lvl="1" indent="-285750">
              <a:buFont typeface="Wingdings" pitchFamily="2" charset="2"/>
              <a:buChar char="Ø"/>
            </a:pPr>
            <a:r>
              <a:rPr kumimoji="1" lang="zh-CN" altLang="en-US" sz="1600" b="1" dirty="0">
                <a:solidFill>
                  <a:srgbClr val="C00000"/>
                </a:solidFill>
              </a:rPr>
              <a:t>需要部分训练数据引导</a:t>
            </a:r>
            <a:endParaRPr kumimoji="1" lang="en-US" altLang="zh-CN" sz="1600" b="1" dirty="0">
              <a:solidFill>
                <a:srgbClr val="C00000"/>
              </a:solidFill>
            </a:endParaRPr>
          </a:p>
        </p:txBody>
      </p:sp>
      <p:sp>
        <p:nvSpPr>
          <p:cNvPr id="2" name="立方体 1">
            <a:extLst>
              <a:ext uri="{FF2B5EF4-FFF2-40B4-BE49-F238E27FC236}">
                <a16:creationId xmlns:a16="http://schemas.microsoft.com/office/drawing/2014/main" id="{2D50D956-9286-8924-1658-6D1DEFAE896D}"/>
              </a:ext>
            </a:extLst>
          </p:cNvPr>
          <p:cNvSpPr/>
          <p:nvPr/>
        </p:nvSpPr>
        <p:spPr>
          <a:xfrm>
            <a:off x="1694248" y="2082982"/>
            <a:ext cx="536082" cy="1881540"/>
          </a:xfrm>
          <a:prstGeom prst="cube">
            <a:avLst>
              <a:gd name="adj" fmla="val 9543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809E6E4C-2631-13E4-80A2-02E95401737C}"/>
              </a:ext>
            </a:extLst>
          </p:cNvPr>
          <p:cNvSpPr txBox="1"/>
          <p:nvPr/>
        </p:nvSpPr>
        <p:spPr>
          <a:xfrm>
            <a:off x="974168" y="4129512"/>
            <a:ext cx="1800493" cy="369332"/>
          </a:xfrm>
          <a:prstGeom prst="rect">
            <a:avLst/>
          </a:prstGeom>
          <a:noFill/>
        </p:spPr>
        <p:txBody>
          <a:bodyPr wrap="none" rtlCol="0">
            <a:spAutoFit/>
          </a:bodyPr>
          <a:lstStyle/>
          <a:p>
            <a:r>
              <a:rPr kumimoji="1" lang="zh-CN" altLang="en-US" dirty="0"/>
              <a:t>神经网络某一层</a:t>
            </a:r>
          </a:p>
        </p:txBody>
      </p:sp>
      <p:grpSp>
        <p:nvGrpSpPr>
          <p:cNvPr id="17" name="组合 16">
            <a:extLst>
              <a:ext uri="{FF2B5EF4-FFF2-40B4-BE49-F238E27FC236}">
                <a16:creationId xmlns:a16="http://schemas.microsoft.com/office/drawing/2014/main" id="{57FA425E-D7B6-3DFC-6DA9-FAC4C3C98725}"/>
              </a:ext>
            </a:extLst>
          </p:cNvPr>
          <p:cNvGrpSpPr/>
          <p:nvPr/>
        </p:nvGrpSpPr>
        <p:grpSpPr>
          <a:xfrm>
            <a:off x="3134408" y="2194588"/>
            <a:ext cx="2160240" cy="1718900"/>
            <a:chOff x="5303912" y="2204864"/>
            <a:chExt cx="2160240" cy="1718900"/>
          </a:xfrm>
        </p:grpSpPr>
        <p:cxnSp>
          <p:nvCxnSpPr>
            <p:cNvPr id="10" name="直线箭头连接符 9">
              <a:extLst>
                <a:ext uri="{FF2B5EF4-FFF2-40B4-BE49-F238E27FC236}">
                  <a16:creationId xmlns:a16="http://schemas.microsoft.com/office/drawing/2014/main" id="{9FC18A17-151E-F3E3-0CC4-5109A5F5DFB9}"/>
                </a:ext>
              </a:extLst>
            </p:cNvPr>
            <p:cNvCxnSpPr>
              <a:cxnSpLocks/>
            </p:cNvCxnSpPr>
            <p:nvPr/>
          </p:nvCxnSpPr>
          <p:spPr>
            <a:xfrm>
              <a:off x="5303912" y="3645024"/>
              <a:ext cx="2160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33B09F33-0AEC-19FD-7931-F0075116A16A}"/>
                </a:ext>
              </a:extLst>
            </p:cNvPr>
            <p:cNvCxnSpPr>
              <a:cxnSpLocks/>
            </p:cNvCxnSpPr>
            <p:nvPr/>
          </p:nvCxnSpPr>
          <p:spPr>
            <a:xfrm flipV="1">
              <a:off x="5614931" y="2204864"/>
              <a:ext cx="0" cy="171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 name="任意形状 18">
            <a:extLst>
              <a:ext uri="{FF2B5EF4-FFF2-40B4-BE49-F238E27FC236}">
                <a16:creationId xmlns:a16="http://schemas.microsoft.com/office/drawing/2014/main" id="{B54C13C3-5EEB-AF8C-6A4E-5199D0FE1E3E}"/>
              </a:ext>
            </a:extLst>
          </p:cNvPr>
          <p:cNvSpPr/>
          <p:nvPr/>
        </p:nvSpPr>
        <p:spPr>
          <a:xfrm>
            <a:off x="3687957" y="2441206"/>
            <a:ext cx="1205948" cy="1139857"/>
          </a:xfrm>
          <a:custGeom>
            <a:avLst/>
            <a:gdLst>
              <a:gd name="connsiteX0" fmla="*/ 0 w 1205948"/>
              <a:gd name="connsiteY0" fmla="*/ 1139857 h 1139857"/>
              <a:gd name="connsiteX1" fmla="*/ 212035 w 1205948"/>
              <a:gd name="connsiteY1" fmla="*/ 517005 h 1139857"/>
              <a:gd name="connsiteX2" fmla="*/ 609600 w 1205948"/>
              <a:gd name="connsiteY2" fmla="*/ 170 h 1139857"/>
              <a:gd name="connsiteX3" fmla="*/ 1007165 w 1205948"/>
              <a:gd name="connsiteY3" fmla="*/ 570014 h 1139857"/>
              <a:gd name="connsiteX4" fmla="*/ 1205948 w 1205948"/>
              <a:gd name="connsiteY4" fmla="*/ 1113353 h 113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48" h="1139857">
                <a:moveTo>
                  <a:pt x="0" y="1139857"/>
                </a:moveTo>
                <a:cubicBezTo>
                  <a:pt x="55217" y="923405"/>
                  <a:pt x="110435" y="706953"/>
                  <a:pt x="212035" y="517005"/>
                </a:cubicBezTo>
                <a:cubicBezTo>
                  <a:pt x="313635" y="327057"/>
                  <a:pt x="477078" y="-8665"/>
                  <a:pt x="609600" y="170"/>
                </a:cubicBezTo>
                <a:cubicBezTo>
                  <a:pt x="742122" y="9005"/>
                  <a:pt x="907774" y="384484"/>
                  <a:pt x="1007165" y="570014"/>
                </a:cubicBezTo>
                <a:cubicBezTo>
                  <a:pt x="1106556" y="755544"/>
                  <a:pt x="1166192" y="1016171"/>
                  <a:pt x="1205948" y="11133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右箭头 19">
            <a:extLst>
              <a:ext uri="{FF2B5EF4-FFF2-40B4-BE49-F238E27FC236}">
                <a16:creationId xmlns:a16="http://schemas.microsoft.com/office/drawing/2014/main" id="{E46AFC9C-094C-70FF-5A22-4FAFE9A02BE1}"/>
              </a:ext>
            </a:extLst>
          </p:cNvPr>
          <p:cNvSpPr/>
          <p:nvPr/>
        </p:nvSpPr>
        <p:spPr>
          <a:xfrm>
            <a:off x="5942720" y="3150768"/>
            <a:ext cx="554190" cy="267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1" name="组合 20">
            <a:extLst>
              <a:ext uri="{FF2B5EF4-FFF2-40B4-BE49-F238E27FC236}">
                <a16:creationId xmlns:a16="http://schemas.microsoft.com/office/drawing/2014/main" id="{D4ED9852-2361-A0DC-4E42-7E2E391D6555}"/>
              </a:ext>
            </a:extLst>
          </p:cNvPr>
          <p:cNvGrpSpPr/>
          <p:nvPr/>
        </p:nvGrpSpPr>
        <p:grpSpPr>
          <a:xfrm>
            <a:off x="7198635" y="2246913"/>
            <a:ext cx="3280589" cy="1718900"/>
            <a:chOff x="5303912" y="2204864"/>
            <a:chExt cx="3280589" cy="1718900"/>
          </a:xfrm>
        </p:grpSpPr>
        <p:cxnSp>
          <p:nvCxnSpPr>
            <p:cNvPr id="22" name="直线箭头连接符 21">
              <a:extLst>
                <a:ext uri="{FF2B5EF4-FFF2-40B4-BE49-F238E27FC236}">
                  <a16:creationId xmlns:a16="http://schemas.microsoft.com/office/drawing/2014/main" id="{901C2F87-9EF0-B655-EA32-34F85F68929C}"/>
                </a:ext>
              </a:extLst>
            </p:cNvPr>
            <p:cNvCxnSpPr>
              <a:cxnSpLocks/>
            </p:cNvCxnSpPr>
            <p:nvPr/>
          </p:nvCxnSpPr>
          <p:spPr>
            <a:xfrm>
              <a:off x="5303912" y="3645024"/>
              <a:ext cx="3280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FB5FD087-1CCF-19FB-FDCC-C561137EA01E}"/>
                </a:ext>
              </a:extLst>
            </p:cNvPr>
            <p:cNvCxnSpPr>
              <a:cxnSpLocks/>
            </p:cNvCxnSpPr>
            <p:nvPr/>
          </p:nvCxnSpPr>
          <p:spPr>
            <a:xfrm flipV="1">
              <a:off x="5614931" y="2204864"/>
              <a:ext cx="0" cy="171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任意形状 23">
            <a:extLst>
              <a:ext uri="{FF2B5EF4-FFF2-40B4-BE49-F238E27FC236}">
                <a16:creationId xmlns:a16="http://schemas.microsoft.com/office/drawing/2014/main" id="{4415DC6B-7FF4-A0F1-3515-25F7D72B1AB1}"/>
              </a:ext>
            </a:extLst>
          </p:cNvPr>
          <p:cNvSpPr/>
          <p:nvPr/>
        </p:nvSpPr>
        <p:spPr>
          <a:xfrm>
            <a:off x="7752184" y="2493531"/>
            <a:ext cx="1205948" cy="1139857"/>
          </a:xfrm>
          <a:custGeom>
            <a:avLst/>
            <a:gdLst>
              <a:gd name="connsiteX0" fmla="*/ 0 w 1205948"/>
              <a:gd name="connsiteY0" fmla="*/ 1139857 h 1139857"/>
              <a:gd name="connsiteX1" fmla="*/ 212035 w 1205948"/>
              <a:gd name="connsiteY1" fmla="*/ 517005 h 1139857"/>
              <a:gd name="connsiteX2" fmla="*/ 609600 w 1205948"/>
              <a:gd name="connsiteY2" fmla="*/ 170 h 1139857"/>
              <a:gd name="connsiteX3" fmla="*/ 1007165 w 1205948"/>
              <a:gd name="connsiteY3" fmla="*/ 570014 h 1139857"/>
              <a:gd name="connsiteX4" fmla="*/ 1205948 w 1205948"/>
              <a:gd name="connsiteY4" fmla="*/ 1113353 h 113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48" h="1139857">
                <a:moveTo>
                  <a:pt x="0" y="1139857"/>
                </a:moveTo>
                <a:cubicBezTo>
                  <a:pt x="55217" y="923405"/>
                  <a:pt x="110435" y="706953"/>
                  <a:pt x="212035" y="517005"/>
                </a:cubicBezTo>
                <a:cubicBezTo>
                  <a:pt x="313635" y="327057"/>
                  <a:pt x="477078" y="-8665"/>
                  <a:pt x="609600" y="170"/>
                </a:cubicBezTo>
                <a:cubicBezTo>
                  <a:pt x="742122" y="9005"/>
                  <a:pt x="907774" y="384484"/>
                  <a:pt x="1007165" y="570014"/>
                </a:cubicBezTo>
                <a:cubicBezTo>
                  <a:pt x="1106556" y="755544"/>
                  <a:pt x="1166192" y="1016171"/>
                  <a:pt x="1205948" y="11133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任意形状 25">
            <a:extLst>
              <a:ext uri="{FF2B5EF4-FFF2-40B4-BE49-F238E27FC236}">
                <a16:creationId xmlns:a16="http://schemas.microsoft.com/office/drawing/2014/main" id="{48EF49E3-5FC7-39CC-E8BE-627878350DF4}"/>
              </a:ext>
            </a:extLst>
          </p:cNvPr>
          <p:cNvSpPr/>
          <p:nvPr/>
        </p:nvSpPr>
        <p:spPr>
          <a:xfrm>
            <a:off x="9200661" y="2864273"/>
            <a:ext cx="592375" cy="736833"/>
          </a:xfrm>
          <a:custGeom>
            <a:avLst/>
            <a:gdLst>
              <a:gd name="connsiteX0" fmla="*/ 0 w 1205948"/>
              <a:gd name="connsiteY0" fmla="*/ 1139857 h 1139857"/>
              <a:gd name="connsiteX1" fmla="*/ 212035 w 1205948"/>
              <a:gd name="connsiteY1" fmla="*/ 517005 h 1139857"/>
              <a:gd name="connsiteX2" fmla="*/ 609600 w 1205948"/>
              <a:gd name="connsiteY2" fmla="*/ 170 h 1139857"/>
              <a:gd name="connsiteX3" fmla="*/ 1007165 w 1205948"/>
              <a:gd name="connsiteY3" fmla="*/ 570014 h 1139857"/>
              <a:gd name="connsiteX4" fmla="*/ 1205948 w 1205948"/>
              <a:gd name="connsiteY4" fmla="*/ 1113353 h 113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48" h="1139857">
                <a:moveTo>
                  <a:pt x="0" y="1139857"/>
                </a:moveTo>
                <a:cubicBezTo>
                  <a:pt x="55217" y="923405"/>
                  <a:pt x="110435" y="706953"/>
                  <a:pt x="212035" y="517005"/>
                </a:cubicBezTo>
                <a:cubicBezTo>
                  <a:pt x="313635" y="327057"/>
                  <a:pt x="477078" y="-8665"/>
                  <a:pt x="609600" y="170"/>
                </a:cubicBezTo>
                <a:cubicBezTo>
                  <a:pt x="742122" y="9005"/>
                  <a:pt x="907774" y="384484"/>
                  <a:pt x="1007165" y="570014"/>
                </a:cubicBezTo>
                <a:cubicBezTo>
                  <a:pt x="1106556" y="755544"/>
                  <a:pt x="1166192" y="1016171"/>
                  <a:pt x="1205948" y="111335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任意形状 26">
            <a:extLst>
              <a:ext uri="{FF2B5EF4-FFF2-40B4-BE49-F238E27FC236}">
                <a16:creationId xmlns:a16="http://schemas.microsoft.com/office/drawing/2014/main" id="{F783EF8E-0739-A95D-1048-2959386E0711}"/>
              </a:ext>
            </a:extLst>
          </p:cNvPr>
          <p:cNvSpPr/>
          <p:nvPr/>
        </p:nvSpPr>
        <p:spPr>
          <a:xfrm>
            <a:off x="9600069" y="2842714"/>
            <a:ext cx="592375" cy="736833"/>
          </a:xfrm>
          <a:custGeom>
            <a:avLst/>
            <a:gdLst>
              <a:gd name="connsiteX0" fmla="*/ 0 w 1205948"/>
              <a:gd name="connsiteY0" fmla="*/ 1139857 h 1139857"/>
              <a:gd name="connsiteX1" fmla="*/ 212035 w 1205948"/>
              <a:gd name="connsiteY1" fmla="*/ 517005 h 1139857"/>
              <a:gd name="connsiteX2" fmla="*/ 609600 w 1205948"/>
              <a:gd name="connsiteY2" fmla="*/ 170 h 1139857"/>
              <a:gd name="connsiteX3" fmla="*/ 1007165 w 1205948"/>
              <a:gd name="connsiteY3" fmla="*/ 570014 h 1139857"/>
              <a:gd name="connsiteX4" fmla="*/ 1205948 w 1205948"/>
              <a:gd name="connsiteY4" fmla="*/ 1113353 h 113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48" h="1139857">
                <a:moveTo>
                  <a:pt x="0" y="1139857"/>
                </a:moveTo>
                <a:cubicBezTo>
                  <a:pt x="55217" y="923405"/>
                  <a:pt x="110435" y="706953"/>
                  <a:pt x="212035" y="517005"/>
                </a:cubicBezTo>
                <a:cubicBezTo>
                  <a:pt x="313635" y="327057"/>
                  <a:pt x="477078" y="-8665"/>
                  <a:pt x="609600" y="170"/>
                </a:cubicBezTo>
                <a:cubicBezTo>
                  <a:pt x="742122" y="9005"/>
                  <a:pt x="907774" y="384484"/>
                  <a:pt x="1007165" y="570014"/>
                </a:cubicBezTo>
                <a:cubicBezTo>
                  <a:pt x="1106556" y="755544"/>
                  <a:pt x="1166192" y="1016171"/>
                  <a:pt x="1205948" y="111335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任意形状 27">
            <a:extLst>
              <a:ext uri="{FF2B5EF4-FFF2-40B4-BE49-F238E27FC236}">
                <a16:creationId xmlns:a16="http://schemas.microsoft.com/office/drawing/2014/main" id="{E514E273-3FA6-334E-B6CF-20700F276406}"/>
              </a:ext>
            </a:extLst>
          </p:cNvPr>
          <p:cNvSpPr/>
          <p:nvPr/>
        </p:nvSpPr>
        <p:spPr>
          <a:xfrm>
            <a:off x="9355511" y="2827160"/>
            <a:ext cx="592375" cy="770647"/>
          </a:xfrm>
          <a:custGeom>
            <a:avLst/>
            <a:gdLst>
              <a:gd name="connsiteX0" fmla="*/ 0 w 1205948"/>
              <a:gd name="connsiteY0" fmla="*/ 1139857 h 1139857"/>
              <a:gd name="connsiteX1" fmla="*/ 212035 w 1205948"/>
              <a:gd name="connsiteY1" fmla="*/ 517005 h 1139857"/>
              <a:gd name="connsiteX2" fmla="*/ 609600 w 1205948"/>
              <a:gd name="connsiteY2" fmla="*/ 170 h 1139857"/>
              <a:gd name="connsiteX3" fmla="*/ 1007165 w 1205948"/>
              <a:gd name="connsiteY3" fmla="*/ 570014 h 1139857"/>
              <a:gd name="connsiteX4" fmla="*/ 1205948 w 1205948"/>
              <a:gd name="connsiteY4" fmla="*/ 1113353 h 113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48" h="1139857">
                <a:moveTo>
                  <a:pt x="0" y="1139857"/>
                </a:moveTo>
                <a:cubicBezTo>
                  <a:pt x="55217" y="923405"/>
                  <a:pt x="110435" y="706953"/>
                  <a:pt x="212035" y="517005"/>
                </a:cubicBezTo>
                <a:cubicBezTo>
                  <a:pt x="313635" y="327057"/>
                  <a:pt x="477078" y="-8665"/>
                  <a:pt x="609600" y="170"/>
                </a:cubicBezTo>
                <a:cubicBezTo>
                  <a:pt x="742122" y="9005"/>
                  <a:pt x="907774" y="384484"/>
                  <a:pt x="1007165" y="570014"/>
                </a:cubicBezTo>
                <a:cubicBezTo>
                  <a:pt x="1106556" y="755544"/>
                  <a:pt x="1166192" y="1016171"/>
                  <a:pt x="1205948" y="111335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8B2C9BA1-4094-A9D6-D0EF-E40F07718DAA}"/>
              </a:ext>
            </a:extLst>
          </p:cNvPr>
          <p:cNvSpPr txBox="1"/>
          <p:nvPr/>
        </p:nvSpPr>
        <p:spPr>
          <a:xfrm>
            <a:off x="9129522" y="2413195"/>
            <a:ext cx="1991764" cy="369332"/>
          </a:xfrm>
          <a:prstGeom prst="rect">
            <a:avLst/>
          </a:prstGeom>
          <a:noFill/>
        </p:spPr>
        <p:txBody>
          <a:bodyPr wrap="none" rtlCol="0">
            <a:spAutoFit/>
          </a:bodyPr>
          <a:lstStyle/>
          <a:p>
            <a:r>
              <a:rPr kumimoji="1" lang="en-US" altLang="zh-CN" dirty="0"/>
              <a:t>Mixed</a:t>
            </a:r>
            <a:r>
              <a:rPr kumimoji="1" lang="zh-CN" altLang="en-US" dirty="0"/>
              <a:t> </a:t>
            </a:r>
            <a:r>
              <a:rPr kumimoji="1" lang="en-US" altLang="zh-CN" dirty="0"/>
              <a:t>Gaussian</a:t>
            </a:r>
            <a:endParaRPr kumimoji="1" lang="zh-CN" altLang="en-US" dirty="0"/>
          </a:p>
        </p:txBody>
      </p:sp>
      <p:sp>
        <p:nvSpPr>
          <p:cNvPr id="30" name="文本框 29">
            <a:extLst>
              <a:ext uri="{FF2B5EF4-FFF2-40B4-BE49-F238E27FC236}">
                <a16:creationId xmlns:a16="http://schemas.microsoft.com/office/drawing/2014/main" id="{5F69C5FC-2F7E-FB23-D357-1DD473AA91F2}"/>
              </a:ext>
            </a:extLst>
          </p:cNvPr>
          <p:cNvSpPr txBox="1"/>
          <p:nvPr/>
        </p:nvSpPr>
        <p:spPr>
          <a:xfrm>
            <a:off x="9080891" y="1988100"/>
            <a:ext cx="2492990" cy="369332"/>
          </a:xfrm>
          <a:prstGeom prst="rect">
            <a:avLst/>
          </a:prstGeom>
          <a:noFill/>
        </p:spPr>
        <p:txBody>
          <a:bodyPr wrap="none" rtlCol="0">
            <a:spAutoFit/>
          </a:bodyPr>
          <a:lstStyle/>
          <a:p>
            <a:r>
              <a:rPr kumimoji="1" lang="zh-CN" altLang="en-US" dirty="0"/>
              <a:t>一个类别对应一个高斯</a:t>
            </a:r>
          </a:p>
        </p:txBody>
      </p:sp>
    </p:spTree>
    <p:extLst>
      <p:ext uri="{BB962C8B-B14F-4D97-AF65-F5344CB8AC3E}">
        <p14:creationId xmlns:p14="http://schemas.microsoft.com/office/powerpoint/2010/main" val="241912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白盒水印</a:t>
            </a:r>
          </a:p>
        </p:txBody>
      </p:sp>
      <p:sp>
        <p:nvSpPr>
          <p:cNvPr id="14" name="文本框 13">
            <a:extLst>
              <a:ext uri="{FF2B5EF4-FFF2-40B4-BE49-F238E27FC236}">
                <a16:creationId xmlns:a16="http://schemas.microsoft.com/office/drawing/2014/main" id="{3F17B830-E78C-4544-ACE6-D11ADE7FA50D}"/>
              </a:ext>
            </a:extLst>
          </p:cNvPr>
          <p:cNvSpPr txBox="1"/>
          <p:nvPr/>
        </p:nvSpPr>
        <p:spPr>
          <a:xfrm>
            <a:off x="372693" y="5734997"/>
            <a:ext cx="11627963" cy="646331"/>
          </a:xfrm>
          <a:prstGeom prst="rect">
            <a:avLst/>
          </a:prstGeom>
          <a:noFill/>
        </p:spPr>
        <p:txBody>
          <a:bodyPr wrap="square">
            <a:spAutoFit/>
          </a:bodyPr>
          <a:lstStyle/>
          <a:p>
            <a:r>
              <a:rPr lang="en-AU" altLang="zh-CN" sz="1200" b="0" i="0" dirty="0">
                <a:effectLst/>
                <a:latin typeface="Arial" panose="020B0604020202020204" pitchFamily="34" charset="0"/>
              </a:rPr>
              <a:t> </a:t>
            </a:r>
            <a:r>
              <a:rPr lang="en-AU" altLang="zh-CN" sz="1200" b="0" i="0" dirty="0" err="1">
                <a:effectLst/>
                <a:latin typeface="Arial" panose="020B0604020202020204" pitchFamily="34" charset="0"/>
              </a:rPr>
              <a:t>Lixin</a:t>
            </a:r>
            <a:r>
              <a:rPr lang="en-AU" altLang="zh-CN" sz="1200" b="0" i="0" dirty="0">
                <a:effectLst/>
                <a:latin typeface="Arial" panose="020B0604020202020204" pitchFamily="34" charset="0"/>
              </a:rPr>
              <a:t> Fan et al. </a:t>
            </a:r>
            <a:r>
              <a:rPr lang="en-US" altLang="zh-CN" sz="1200" b="0" i="0" dirty="0">
                <a:effectLst/>
                <a:latin typeface="Arial" panose="020B0604020202020204" pitchFamily="34" charset="0"/>
              </a:rPr>
              <a:t>“</a:t>
            </a:r>
            <a:r>
              <a:rPr lang="en-AU" altLang="zh-CN" sz="1200" b="0" i="0" dirty="0">
                <a:effectLst/>
                <a:latin typeface="Arial" panose="020B0604020202020204" pitchFamily="34" charset="0"/>
              </a:rPr>
              <a:t>Rethinking deep neural network ownership verification: Embedding passports to defeat ambiguity attacks</a:t>
            </a:r>
            <a:r>
              <a:rPr lang="en-US" altLang="zh-CN" sz="1200" b="0" i="0" dirty="0">
                <a:effectLst/>
                <a:latin typeface="Arial" panose="020B0604020202020204" pitchFamily="34" charset="0"/>
              </a:rPr>
              <a:t>”</a:t>
            </a:r>
            <a:r>
              <a:rPr lang="en-AU" altLang="zh-CN" sz="1200" b="0" i="0" dirty="0">
                <a:effectLst/>
                <a:latin typeface="Arial" panose="020B0604020202020204" pitchFamily="34" charset="0"/>
              </a:rPr>
              <a:t>. </a:t>
            </a:r>
            <a:r>
              <a:rPr lang="en-AU" altLang="zh-CN" sz="1200" b="0" i="0" dirty="0" err="1">
                <a:effectLst/>
                <a:latin typeface="Arial" panose="020B0604020202020204" pitchFamily="34" charset="0"/>
              </a:rPr>
              <a:t>NeurIPS</a:t>
            </a:r>
            <a:r>
              <a:rPr lang="en-AU" altLang="zh-CN" sz="1200" b="0" i="0" dirty="0">
                <a:effectLst/>
                <a:latin typeface="Arial" panose="020B0604020202020204" pitchFamily="34" charset="0"/>
              </a:rPr>
              <a:t>, 2019.</a:t>
            </a:r>
            <a:r>
              <a:rPr lang="zh-CN" altLang="en-US" sz="1200" b="0" i="0" dirty="0">
                <a:effectLst/>
                <a:latin typeface="Arial" panose="020B0604020202020204" pitchFamily="34" charset="0"/>
              </a:rPr>
              <a:t> </a:t>
            </a:r>
            <a:endParaRPr lang="en-US" altLang="zh-CN" sz="1200" b="0" i="0" dirty="0">
              <a:effectLst/>
              <a:latin typeface="Arial" panose="020B0604020202020204" pitchFamily="34" charset="0"/>
            </a:endParaRPr>
          </a:p>
          <a:p>
            <a:r>
              <a:rPr lang="en-AU" altLang="zh-CN" sz="1200" b="0" i="0" dirty="0">
                <a:effectLst/>
                <a:latin typeface="Arial" panose="020B0604020202020204" pitchFamily="34" charset="0"/>
              </a:rPr>
              <a:t>Zhang, </a:t>
            </a:r>
            <a:r>
              <a:rPr lang="en-AU" altLang="zh-CN" sz="1200" b="0" i="0" dirty="0" err="1">
                <a:effectLst/>
                <a:latin typeface="Arial" panose="020B0604020202020204" pitchFamily="34" charset="0"/>
              </a:rPr>
              <a:t>Jie</a:t>
            </a:r>
            <a:r>
              <a:rPr lang="en-AU" altLang="zh-CN" sz="1200" b="0" i="0" dirty="0">
                <a:effectLst/>
                <a:latin typeface="Arial" panose="020B0604020202020204" pitchFamily="34" charset="0"/>
              </a:rPr>
              <a:t>, et al. “Passport-aware normalization for deep model protection.” </a:t>
            </a:r>
            <a:r>
              <a:rPr lang="en-AU" altLang="zh-CN" sz="1200" b="0" i="0" dirty="0" err="1">
                <a:effectLst/>
                <a:latin typeface="Arial" panose="020B0604020202020204" pitchFamily="34" charset="0"/>
              </a:rPr>
              <a:t>NeurIPS</a:t>
            </a:r>
            <a:r>
              <a:rPr lang="en-AU" altLang="zh-CN" sz="1200" b="0" i="0" dirty="0">
                <a:effectLst/>
                <a:latin typeface="Arial" panose="020B0604020202020204" pitchFamily="34" charset="0"/>
              </a:rPr>
              <a:t> 2020.</a:t>
            </a:r>
            <a:r>
              <a:rPr lang="zh-CN" altLang="en-US" sz="1200" b="0" i="0" dirty="0">
                <a:effectLst/>
                <a:latin typeface="Arial" panose="020B0604020202020204" pitchFamily="34" charset="0"/>
              </a:rPr>
              <a:t> </a:t>
            </a:r>
            <a:r>
              <a:rPr lang="en-AU" altLang="zh-CN" sz="1200" b="0" i="0" dirty="0">
                <a:solidFill>
                  <a:srgbClr val="222222"/>
                </a:solidFill>
                <a:effectLst/>
                <a:latin typeface="Arial" panose="020B0604020202020204" pitchFamily="34" charset="0"/>
              </a:rPr>
              <a:t>Fan, </a:t>
            </a:r>
            <a:r>
              <a:rPr lang="en-AU" altLang="zh-CN" sz="1200" b="0" i="0" dirty="0" err="1">
                <a:solidFill>
                  <a:srgbClr val="222222"/>
                </a:solidFill>
                <a:effectLst/>
                <a:latin typeface="Arial" panose="020B0604020202020204" pitchFamily="34" charset="0"/>
              </a:rPr>
              <a:t>Lixin</a:t>
            </a:r>
            <a:r>
              <a:rPr lang="en-AU" altLang="zh-CN" sz="1200" b="0" i="0" dirty="0">
                <a:solidFill>
                  <a:srgbClr val="222222"/>
                </a:solidFill>
                <a:effectLst/>
                <a:latin typeface="Arial" panose="020B0604020202020204" pitchFamily="34" charset="0"/>
              </a:rPr>
              <a:t>, et al. "</a:t>
            </a:r>
            <a:r>
              <a:rPr lang="en-AU" altLang="zh-CN" sz="1200" b="0" i="0" dirty="0" err="1">
                <a:solidFill>
                  <a:srgbClr val="222222"/>
                </a:solidFill>
                <a:effectLst/>
                <a:latin typeface="Arial" panose="020B0604020202020204" pitchFamily="34" charset="0"/>
              </a:rPr>
              <a:t>DeepIPR</a:t>
            </a:r>
            <a:r>
              <a:rPr lang="en-AU" altLang="zh-CN" sz="1200" b="0" i="0" dirty="0">
                <a:solidFill>
                  <a:srgbClr val="222222"/>
                </a:solidFill>
                <a:effectLst/>
                <a:latin typeface="Arial" panose="020B0604020202020204" pitchFamily="34" charset="0"/>
              </a:rPr>
              <a:t>: Deep neural network ownership verification with passports." </a:t>
            </a:r>
            <a:r>
              <a:rPr lang="en-AU" altLang="zh-CN" sz="1200" b="0" i="1" dirty="0">
                <a:solidFill>
                  <a:srgbClr val="222222"/>
                </a:solidFill>
                <a:effectLst/>
                <a:latin typeface="Arial" panose="020B0604020202020204" pitchFamily="34" charset="0"/>
              </a:rPr>
              <a:t>IEEE Transactions on Pattern Analysis and Machine Intelligence</a:t>
            </a:r>
            <a:r>
              <a:rPr lang="en-AU" altLang="zh-CN" sz="1200" b="0" i="0" dirty="0">
                <a:solidFill>
                  <a:srgbClr val="222222"/>
                </a:solidFill>
                <a:effectLst/>
                <a:latin typeface="Arial" panose="020B0604020202020204" pitchFamily="34" charset="0"/>
              </a:rPr>
              <a:t> 44.10 (2022): 6122-6139.</a:t>
            </a:r>
            <a:endParaRPr kumimoji="1" lang="zh-CN" altLang="en-US" sz="1200" i="1"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C3F0712-BB2F-30AF-2493-9BF321D587EA}"/>
              </a:ext>
            </a:extLst>
          </p:cNvPr>
          <p:cNvSpPr txBox="1"/>
          <p:nvPr/>
        </p:nvSpPr>
        <p:spPr>
          <a:xfrm>
            <a:off x="2202529" y="1162495"/>
            <a:ext cx="7786940" cy="400110"/>
          </a:xfrm>
          <a:prstGeom prst="rect">
            <a:avLst/>
          </a:prstGeom>
          <a:noFill/>
          <a:ln w="28575">
            <a:noFill/>
          </a:ln>
        </p:spPr>
        <p:txBody>
          <a:bodyPr wrap="none" rtlCol="0">
            <a:spAutoFit/>
          </a:bodyPr>
          <a:lstStyle/>
          <a:p>
            <a:pPr algn="ctr"/>
            <a:r>
              <a:rPr kumimoji="1" lang="zh-CN" altLang="en-US" sz="2000" b="1" dirty="0">
                <a:solidFill>
                  <a:srgbClr val="C00000"/>
                </a:solidFill>
                <a:latin typeface="Microsoft YaHei" panose="020B0503020204020204" pitchFamily="34" charset="-122"/>
                <a:ea typeface="Microsoft YaHei" panose="020B0503020204020204" pitchFamily="34" charset="-122"/>
              </a:rPr>
              <a:t>解决混淆攻击问题：</a:t>
            </a:r>
            <a:r>
              <a:rPr kumimoji="1" lang="en-US" altLang="zh-CN" sz="2000" b="1" dirty="0" err="1">
                <a:solidFill>
                  <a:srgbClr val="C00000"/>
                </a:solidFill>
                <a:latin typeface="Microsoft YaHei" panose="020B0503020204020204" pitchFamily="34" charset="-122"/>
                <a:ea typeface="Microsoft YaHei" panose="020B0503020204020204" pitchFamily="34" charset="-122"/>
              </a:rPr>
              <a:t>DeepIPR</a:t>
            </a:r>
            <a:r>
              <a:rPr kumimoji="1" lang="zh-CN" altLang="en-US" sz="2000" b="1" dirty="0">
                <a:solidFill>
                  <a:srgbClr val="C00000"/>
                </a:solidFill>
                <a:latin typeface="Microsoft YaHei" panose="020B0503020204020204" pitchFamily="34" charset="-122"/>
                <a:ea typeface="Microsoft YaHei" panose="020B0503020204020204" pitchFamily="34" charset="-122"/>
              </a:rPr>
              <a:t>、</a:t>
            </a:r>
            <a:r>
              <a:rPr kumimoji="1" lang="en-US" altLang="zh-CN" sz="2000" b="1" dirty="0">
                <a:solidFill>
                  <a:srgbClr val="C00000"/>
                </a:solidFill>
                <a:latin typeface="Microsoft YaHei" panose="020B0503020204020204" pitchFamily="34" charset="-122"/>
                <a:ea typeface="Microsoft YaHei" panose="020B0503020204020204" pitchFamily="34" charset="-122"/>
              </a:rPr>
              <a:t>Passport</a:t>
            </a:r>
            <a:r>
              <a:rPr kumimoji="1" lang="zh-CN" altLang="en-US" sz="2000" b="1" dirty="0">
                <a:solidFill>
                  <a:srgbClr val="C00000"/>
                </a:solidFill>
                <a:latin typeface="Microsoft YaHei" panose="020B0503020204020204" pitchFamily="34" charset="-122"/>
                <a:ea typeface="Microsoft YaHei" panose="020B0503020204020204" pitchFamily="34" charset="-122"/>
              </a:rPr>
              <a:t> </a:t>
            </a:r>
            <a:r>
              <a:rPr kumimoji="1" lang="en-US" altLang="zh-CN" sz="2000" b="1" dirty="0">
                <a:solidFill>
                  <a:srgbClr val="C00000"/>
                </a:solidFill>
                <a:latin typeface="Microsoft YaHei" panose="020B0503020204020204" pitchFamily="34" charset="-122"/>
                <a:ea typeface="Microsoft YaHei" panose="020B0503020204020204" pitchFamily="34" charset="-122"/>
              </a:rPr>
              <a:t>Aware</a:t>
            </a:r>
            <a:r>
              <a:rPr kumimoji="1" lang="zh-CN" altLang="en-US" sz="2000" b="1" dirty="0">
                <a:solidFill>
                  <a:srgbClr val="C00000"/>
                </a:solidFill>
                <a:latin typeface="Microsoft YaHei" panose="020B0503020204020204" pitchFamily="34" charset="-122"/>
                <a:ea typeface="Microsoft YaHei" panose="020B0503020204020204" pitchFamily="34" charset="-122"/>
              </a:rPr>
              <a:t> </a:t>
            </a:r>
            <a:r>
              <a:rPr kumimoji="1" lang="en-US" altLang="zh-CN" sz="2000" b="1" dirty="0">
                <a:solidFill>
                  <a:srgbClr val="C00000"/>
                </a:solidFill>
                <a:latin typeface="Microsoft YaHei" panose="020B0503020204020204" pitchFamily="34" charset="-122"/>
                <a:ea typeface="Microsoft YaHei" panose="020B0503020204020204" pitchFamily="34" charset="-122"/>
              </a:rPr>
              <a:t>Normalization</a:t>
            </a:r>
            <a:endParaRPr kumimoji="1" lang="zh-CN" altLang="en-US" sz="2000" dirty="0">
              <a:solidFill>
                <a:srgbClr val="C00000"/>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CCB7C137-283D-2B6C-1619-082447B10D20}"/>
              </a:ext>
            </a:extLst>
          </p:cNvPr>
          <p:cNvPicPr>
            <a:picLocks noChangeAspect="1"/>
          </p:cNvPicPr>
          <p:nvPr/>
        </p:nvPicPr>
        <p:blipFill>
          <a:blip r:embed="rId3"/>
          <a:stretch>
            <a:fillRect/>
          </a:stretch>
        </p:blipFill>
        <p:spPr>
          <a:xfrm>
            <a:off x="6879632" y="4106659"/>
            <a:ext cx="4832992" cy="1194549"/>
          </a:xfrm>
          <a:prstGeom prst="rect">
            <a:avLst/>
          </a:prstGeom>
        </p:spPr>
      </p:pic>
      <p:pic>
        <p:nvPicPr>
          <p:cNvPr id="11" name="图片 10">
            <a:extLst>
              <a:ext uri="{FF2B5EF4-FFF2-40B4-BE49-F238E27FC236}">
                <a16:creationId xmlns:a16="http://schemas.microsoft.com/office/drawing/2014/main" id="{7111104E-E3F6-0634-B00E-907690A9FCA0}"/>
              </a:ext>
            </a:extLst>
          </p:cNvPr>
          <p:cNvPicPr>
            <a:picLocks noChangeAspect="1"/>
          </p:cNvPicPr>
          <p:nvPr/>
        </p:nvPicPr>
        <p:blipFill>
          <a:blip r:embed="rId4"/>
          <a:stretch>
            <a:fillRect/>
          </a:stretch>
        </p:blipFill>
        <p:spPr>
          <a:xfrm>
            <a:off x="6672064" y="1762122"/>
            <a:ext cx="5040560" cy="2170934"/>
          </a:xfrm>
          <a:prstGeom prst="rect">
            <a:avLst/>
          </a:prstGeom>
        </p:spPr>
      </p:pic>
      <p:cxnSp>
        <p:nvCxnSpPr>
          <p:cNvPr id="13" name="直线连接符 12">
            <a:extLst>
              <a:ext uri="{FF2B5EF4-FFF2-40B4-BE49-F238E27FC236}">
                <a16:creationId xmlns:a16="http://schemas.microsoft.com/office/drawing/2014/main" id="{7E6900F2-1D43-91A7-8980-D076B9DC55E4}"/>
              </a:ext>
            </a:extLst>
          </p:cNvPr>
          <p:cNvCxnSpPr>
            <a:cxnSpLocks/>
          </p:cNvCxnSpPr>
          <p:nvPr/>
        </p:nvCxnSpPr>
        <p:spPr>
          <a:xfrm>
            <a:off x="6528048" y="1874843"/>
            <a:ext cx="0" cy="3570381"/>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79DDF01C-1AD1-E462-95CA-91D2AB78093B}"/>
              </a:ext>
            </a:extLst>
          </p:cNvPr>
          <p:cNvPicPr>
            <a:picLocks noChangeAspect="1"/>
          </p:cNvPicPr>
          <p:nvPr/>
        </p:nvPicPr>
        <p:blipFill>
          <a:blip r:embed="rId5"/>
          <a:stretch>
            <a:fillRect/>
          </a:stretch>
        </p:blipFill>
        <p:spPr>
          <a:xfrm>
            <a:off x="738155" y="1826445"/>
            <a:ext cx="5294771" cy="1338133"/>
          </a:xfrm>
          <a:prstGeom prst="rect">
            <a:avLst/>
          </a:prstGeom>
        </p:spPr>
      </p:pic>
      <p:pic>
        <p:nvPicPr>
          <p:cNvPr id="32" name="图片 31">
            <a:extLst>
              <a:ext uri="{FF2B5EF4-FFF2-40B4-BE49-F238E27FC236}">
                <a16:creationId xmlns:a16="http://schemas.microsoft.com/office/drawing/2014/main" id="{713CDE08-E0A8-BEBB-7E52-CD3ACA4DE299}"/>
              </a:ext>
            </a:extLst>
          </p:cNvPr>
          <p:cNvPicPr>
            <a:picLocks noChangeAspect="1"/>
          </p:cNvPicPr>
          <p:nvPr/>
        </p:nvPicPr>
        <p:blipFill>
          <a:blip r:embed="rId6"/>
          <a:stretch>
            <a:fillRect/>
          </a:stretch>
        </p:blipFill>
        <p:spPr>
          <a:xfrm>
            <a:off x="815629" y="3825362"/>
            <a:ext cx="2569912" cy="1195308"/>
          </a:xfrm>
          <a:prstGeom prst="rect">
            <a:avLst/>
          </a:prstGeom>
        </p:spPr>
      </p:pic>
      <p:pic>
        <p:nvPicPr>
          <p:cNvPr id="34" name="图片 33">
            <a:extLst>
              <a:ext uri="{FF2B5EF4-FFF2-40B4-BE49-F238E27FC236}">
                <a16:creationId xmlns:a16="http://schemas.microsoft.com/office/drawing/2014/main" id="{ABAFCE27-2A55-3308-805D-23DA3F88E700}"/>
              </a:ext>
            </a:extLst>
          </p:cNvPr>
          <p:cNvPicPr>
            <a:picLocks noChangeAspect="1"/>
          </p:cNvPicPr>
          <p:nvPr/>
        </p:nvPicPr>
        <p:blipFill>
          <a:blip r:embed="rId7"/>
          <a:stretch>
            <a:fillRect/>
          </a:stretch>
        </p:blipFill>
        <p:spPr>
          <a:xfrm>
            <a:off x="3938302" y="3194842"/>
            <a:ext cx="1743704" cy="2185657"/>
          </a:xfrm>
          <a:prstGeom prst="rect">
            <a:avLst/>
          </a:prstGeom>
        </p:spPr>
      </p:pic>
    </p:spTree>
    <p:extLst>
      <p:ext uri="{BB962C8B-B14F-4D97-AF65-F5344CB8AC3E}">
        <p14:creationId xmlns:p14="http://schemas.microsoft.com/office/powerpoint/2010/main" val="1787247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白盒水印</a:t>
            </a:r>
          </a:p>
        </p:txBody>
      </p:sp>
      <p:sp>
        <p:nvSpPr>
          <p:cNvPr id="14" name="文本框 13">
            <a:extLst>
              <a:ext uri="{FF2B5EF4-FFF2-40B4-BE49-F238E27FC236}">
                <a16:creationId xmlns:a16="http://schemas.microsoft.com/office/drawing/2014/main" id="{3F17B830-E78C-4544-ACE6-D11ADE7FA50D}"/>
              </a:ext>
            </a:extLst>
          </p:cNvPr>
          <p:cNvSpPr txBox="1"/>
          <p:nvPr/>
        </p:nvSpPr>
        <p:spPr>
          <a:xfrm>
            <a:off x="282018" y="6309320"/>
            <a:ext cx="11627963" cy="307777"/>
          </a:xfrm>
          <a:prstGeom prst="rect">
            <a:avLst/>
          </a:prstGeom>
          <a:noFill/>
        </p:spPr>
        <p:txBody>
          <a:bodyPr wrap="square">
            <a:spAutoFit/>
          </a:bodyPr>
          <a:lstStyle/>
          <a:p>
            <a:r>
              <a:rPr kumimoji="1" lang="en-US" altLang="zh-CN" sz="1400" dirty="0">
                <a:latin typeface="Microsoft YaHei" panose="020B0503020204020204" pitchFamily="34" charset="-122"/>
                <a:ea typeface="Microsoft YaHei" panose="020B0503020204020204" pitchFamily="34" charset="-122"/>
              </a:rPr>
              <a:t>Ong, Ding Sheng, et al. “Protecting intellectual property of generative adversarial networks from ambiguity attacks.” CVPR, 2021.</a:t>
            </a:r>
            <a:endParaRPr kumimoji="1" lang="zh-CN" altLang="en-US" sz="14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5717212C-F98B-D749-ABB9-5177546364D9}"/>
              </a:ext>
            </a:extLst>
          </p:cNvPr>
          <p:cNvSpPr txBox="1"/>
          <p:nvPr/>
        </p:nvSpPr>
        <p:spPr>
          <a:xfrm>
            <a:off x="4105665" y="4497186"/>
            <a:ext cx="3366627" cy="1107996"/>
          </a:xfrm>
          <a:prstGeom prst="rect">
            <a:avLst/>
          </a:prstGeom>
          <a:noFill/>
        </p:spPr>
        <p:txBody>
          <a:bodyPr wrap="none" rtlCol="0">
            <a:spAutoFit/>
          </a:bodyPr>
          <a:lstStyle/>
          <a:p>
            <a:pPr marL="285750" indent="-285750">
              <a:buFont typeface="Wingdings" pitchFamily="2" charset="2"/>
              <a:buChar char="Ø"/>
            </a:pPr>
            <a:r>
              <a:rPr kumimoji="1" lang="zh-CN" altLang="en-US" sz="1600" b="1" dirty="0">
                <a:solidFill>
                  <a:srgbClr val="C00000"/>
                </a:solidFill>
                <a:latin typeface="+mn-ea"/>
              </a:rPr>
              <a:t>数据</a:t>
            </a:r>
            <a:r>
              <a:rPr kumimoji="1" lang="en-US" altLang="zh-CN" sz="1600" b="1" dirty="0">
                <a:solidFill>
                  <a:srgbClr val="C00000"/>
                </a:solidFill>
                <a:latin typeface="+mn-ea"/>
              </a:rPr>
              <a:t>+</a:t>
            </a:r>
            <a:r>
              <a:rPr kumimoji="1" lang="zh-CN" altLang="en-US" sz="1600" b="1" dirty="0">
                <a:solidFill>
                  <a:srgbClr val="C00000"/>
                </a:solidFill>
                <a:latin typeface="+mn-ea"/>
              </a:rPr>
              <a:t>参数（黑白盒兼顾）</a:t>
            </a:r>
            <a:endParaRPr kumimoji="1" lang="en-US" altLang="zh-CN" sz="1600" b="1" dirty="0">
              <a:solidFill>
                <a:srgbClr val="C00000"/>
              </a:solidFill>
              <a:latin typeface="+mn-ea"/>
            </a:endParaRPr>
          </a:p>
          <a:p>
            <a:pPr marL="285750" indent="-285750">
              <a:buFont typeface="Wingdings" pitchFamily="2" charset="2"/>
              <a:buChar char="Ø"/>
            </a:pPr>
            <a:r>
              <a:rPr kumimoji="1" lang="zh-CN" altLang="en-US" sz="1600" b="1" dirty="0">
                <a:solidFill>
                  <a:srgbClr val="C00000"/>
                </a:solidFill>
                <a:latin typeface="+mn-ea"/>
              </a:rPr>
              <a:t>参数部分只关注归一化层</a:t>
            </a:r>
            <a:endParaRPr kumimoji="1" lang="en-US" altLang="zh-CN" sz="1600" b="1" dirty="0">
              <a:solidFill>
                <a:srgbClr val="C00000"/>
              </a:solidFill>
              <a:latin typeface="+mn-ea"/>
            </a:endParaRPr>
          </a:p>
          <a:p>
            <a:pPr marL="285750" indent="-285750">
              <a:buFont typeface="Wingdings" pitchFamily="2" charset="2"/>
              <a:buChar char="Ø"/>
            </a:pPr>
            <a:r>
              <a:rPr kumimoji="1" lang="zh-CN" altLang="en-US" sz="1600" b="1" dirty="0">
                <a:solidFill>
                  <a:srgbClr val="C00000"/>
                </a:solidFill>
                <a:latin typeface="+mn-ea"/>
              </a:rPr>
              <a:t>白盒部分使用</a:t>
            </a:r>
            <a:r>
              <a:rPr kumimoji="1" lang="en-US" altLang="zh-CN" sz="1600" b="1" dirty="0">
                <a:solidFill>
                  <a:srgbClr val="C00000"/>
                </a:solidFill>
                <a:latin typeface="+mn-ea"/>
              </a:rPr>
              <a:t>sign</a:t>
            </a:r>
            <a:r>
              <a:rPr kumimoji="1" lang="zh-CN" altLang="en-US" sz="1600" b="1" dirty="0">
                <a:solidFill>
                  <a:srgbClr val="C00000"/>
                </a:solidFill>
                <a:latin typeface="+mn-ea"/>
              </a:rPr>
              <a:t>损失嵌入水印</a:t>
            </a:r>
            <a:endParaRPr kumimoji="1" lang="en-US" altLang="zh-CN" sz="1600" b="1" dirty="0">
              <a:solidFill>
                <a:srgbClr val="C00000"/>
              </a:solidFill>
              <a:latin typeface="+mn-ea"/>
            </a:endParaRPr>
          </a:p>
          <a:p>
            <a:pPr marL="285750" indent="-285750">
              <a:buFont typeface="Wingdings" pitchFamily="2" charset="2"/>
              <a:buChar char="Ø"/>
            </a:pPr>
            <a:r>
              <a:rPr kumimoji="1" lang="zh-CN" altLang="en-US" sz="1600" b="1" dirty="0">
                <a:solidFill>
                  <a:srgbClr val="C00000"/>
                </a:solidFill>
                <a:latin typeface="+mn-ea"/>
              </a:rPr>
              <a:t>对移除和混淆攻击都鲁棒</a:t>
            </a:r>
          </a:p>
        </p:txBody>
      </p:sp>
      <p:sp>
        <p:nvSpPr>
          <p:cNvPr id="7" name="文本框 6">
            <a:extLst>
              <a:ext uri="{FF2B5EF4-FFF2-40B4-BE49-F238E27FC236}">
                <a16:creationId xmlns:a16="http://schemas.microsoft.com/office/drawing/2014/main" id="{8D6CB609-ABD4-39A3-8ECC-A9362A9F43FB}"/>
              </a:ext>
            </a:extLst>
          </p:cNvPr>
          <p:cNvSpPr txBox="1"/>
          <p:nvPr/>
        </p:nvSpPr>
        <p:spPr>
          <a:xfrm>
            <a:off x="4529718" y="1223121"/>
            <a:ext cx="3132588" cy="400110"/>
          </a:xfrm>
          <a:prstGeom prst="rect">
            <a:avLst/>
          </a:prstGeom>
          <a:noFill/>
          <a:ln w="28575">
            <a:noFill/>
          </a:ln>
        </p:spPr>
        <p:txBody>
          <a:bodyPr wrap="none" rtlCol="0">
            <a:spAutoFit/>
          </a:bodyPr>
          <a:lstStyle/>
          <a:p>
            <a:pPr algn="ctr"/>
            <a:r>
              <a:rPr kumimoji="1" lang="zh-CN" altLang="en-US" sz="2000" b="1" dirty="0">
                <a:solidFill>
                  <a:srgbClr val="C00000"/>
                </a:solidFill>
                <a:latin typeface="Microsoft YaHei" panose="020B0503020204020204" pitchFamily="34" charset="-122"/>
                <a:ea typeface="Microsoft YaHei" panose="020B0503020204020204" pitchFamily="34" charset="-122"/>
              </a:rPr>
              <a:t>生成模型水印：</a:t>
            </a:r>
            <a:r>
              <a:rPr kumimoji="1" lang="en-US" altLang="zh-CN" sz="2000" b="1" dirty="0">
                <a:solidFill>
                  <a:srgbClr val="C00000"/>
                </a:solidFill>
                <a:latin typeface="Microsoft YaHei" panose="020B0503020204020204" pitchFamily="34" charset="-122"/>
                <a:ea typeface="Microsoft YaHei" panose="020B0503020204020204" pitchFamily="34" charset="-122"/>
              </a:rPr>
              <a:t>IPR-GAN</a:t>
            </a:r>
            <a:endParaRPr kumimoji="1" lang="zh-CN" altLang="en-US" sz="2000" b="1" dirty="0">
              <a:solidFill>
                <a:srgbClr val="C0000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9472CD56-59C7-D034-03D7-AC848C2D561E}"/>
              </a:ext>
            </a:extLst>
          </p:cNvPr>
          <p:cNvPicPr>
            <a:picLocks noChangeAspect="1"/>
          </p:cNvPicPr>
          <p:nvPr/>
        </p:nvPicPr>
        <p:blipFill>
          <a:blip r:embed="rId3"/>
          <a:stretch>
            <a:fillRect/>
          </a:stretch>
        </p:blipFill>
        <p:spPr>
          <a:xfrm>
            <a:off x="2279576" y="2060848"/>
            <a:ext cx="7526915" cy="2202577"/>
          </a:xfrm>
          <a:prstGeom prst="rect">
            <a:avLst/>
          </a:prstGeom>
        </p:spPr>
      </p:pic>
      <p:sp>
        <p:nvSpPr>
          <p:cNvPr id="10" name="椭圆 9">
            <a:extLst>
              <a:ext uri="{FF2B5EF4-FFF2-40B4-BE49-F238E27FC236}">
                <a16:creationId xmlns:a16="http://schemas.microsoft.com/office/drawing/2014/main" id="{8E8C1F98-0D02-F348-A65A-B5FB7BF50D64}"/>
              </a:ext>
            </a:extLst>
          </p:cNvPr>
          <p:cNvSpPr/>
          <p:nvPr/>
        </p:nvSpPr>
        <p:spPr>
          <a:xfrm>
            <a:off x="3850932" y="2423355"/>
            <a:ext cx="504056" cy="51281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B1106AED-6380-C75E-A192-EAF9F8EC3C27}"/>
              </a:ext>
            </a:extLst>
          </p:cNvPr>
          <p:cNvPicPr>
            <a:picLocks noChangeAspect="1"/>
          </p:cNvPicPr>
          <p:nvPr/>
        </p:nvPicPr>
        <p:blipFill>
          <a:blip r:embed="rId4"/>
          <a:stretch>
            <a:fillRect/>
          </a:stretch>
        </p:blipFill>
        <p:spPr>
          <a:xfrm>
            <a:off x="7691177" y="4828687"/>
            <a:ext cx="2592288" cy="545745"/>
          </a:xfrm>
          <a:prstGeom prst="rect">
            <a:avLst/>
          </a:prstGeom>
        </p:spPr>
      </p:pic>
      <p:pic>
        <p:nvPicPr>
          <p:cNvPr id="3" name="图片 2">
            <a:extLst>
              <a:ext uri="{FF2B5EF4-FFF2-40B4-BE49-F238E27FC236}">
                <a16:creationId xmlns:a16="http://schemas.microsoft.com/office/drawing/2014/main" id="{5825A522-C2B5-B66A-A014-2E094D2C7473}"/>
              </a:ext>
            </a:extLst>
          </p:cNvPr>
          <p:cNvPicPr>
            <a:picLocks noChangeAspect="1"/>
          </p:cNvPicPr>
          <p:nvPr/>
        </p:nvPicPr>
        <p:blipFill>
          <a:blip r:embed="rId5"/>
          <a:stretch>
            <a:fillRect/>
          </a:stretch>
        </p:blipFill>
        <p:spPr>
          <a:xfrm>
            <a:off x="7876697" y="5414443"/>
            <a:ext cx="2221247" cy="246805"/>
          </a:xfrm>
          <a:prstGeom prst="rect">
            <a:avLst/>
          </a:prstGeom>
        </p:spPr>
      </p:pic>
      <p:pic>
        <p:nvPicPr>
          <p:cNvPr id="5" name="图片 4">
            <a:extLst>
              <a:ext uri="{FF2B5EF4-FFF2-40B4-BE49-F238E27FC236}">
                <a16:creationId xmlns:a16="http://schemas.microsoft.com/office/drawing/2014/main" id="{B72B94F6-FF80-B488-51BA-0D97473AC8E8}"/>
              </a:ext>
            </a:extLst>
          </p:cNvPr>
          <p:cNvPicPr>
            <a:picLocks noChangeAspect="1"/>
          </p:cNvPicPr>
          <p:nvPr/>
        </p:nvPicPr>
        <p:blipFill>
          <a:blip r:embed="rId6"/>
          <a:stretch>
            <a:fillRect/>
          </a:stretch>
        </p:blipFill>
        <p:spPr>
          <a:xfrm>
            <a:off x="7743592" y="4425272"/>
            <a:ext cx="1704994" cy="518911"/>
          </a:xfrm>
          <a:prstGeom prst="rect">
            <a:avLst/>
          </a:prstGeom>
        </p:spPr>
      </p:pic>
      <p:sp>
        <p:nvSpPr>
          <p:cNvPr id="6" name="文本框 5">
            <a:extLst>
              <a:ext uri="{FF2B5EF4-FFF2-40B4-BE49-F238E27FC236}">
                <a16:creationId xmlns:a16="http://schemas.microsoft.com/office/drawing/2014/main" id="{151A0857-272C-CDCD-F400-988E55222F67}"/>
              </a:ext>
            </a:extLst>
          </p:cNvPr>
          <p:cNvSpPr txBox="1"/>
          <p:nvPr/>
        </p:nvSpPr>
        <p:spPr>
          <a:xfrm>
            <a:off x="9480531" y="4518134"/>
            <a:ext cx="1005403" cy="338554"/>
          </a:xfrm>
          <a:prstGeom prst="rect">
            <a:avLst/>
          </a:prstGeom>
          <a:noFill/>
        </p:spPr>
        <p:txBody>
          <a:bodyPr wrap="none" rtlCol="0">
            <a:spAutoFit/>
          </a:bodyPr>
          <a:lstStyle/>
          <a:p>
            <a:r>
              <a:rPr kumimoji="1" lang="zh-CN" altLang="en-US" sz="1600" dirty="0"/>
              <a:t>归一化层</a:t>
            </a:r>
          </a:p>
        </p:txBody>
      </p:sp>
    </p:spTree>
    <p:extLst>
      <p:ext uri="{BB962C8B-B14F-4D97-AF65-F5344CB8AC3E}">
        <p14:creationId xmlns:p14="http://schemas.microsoft.com/office/powerpoint/2010/main" val="2214842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a:t>
            </a:r>
            <a:r>
              <a:rPr kumimoji="1" lang="zh-CN" altLang="en-US" dirty="0"/>
              <a:t>白盒</a:t>
            </a:r>
            <a:r>
              <a:rPr kumimoji="1" lang="zh-CN" altLang="en-US" sz="3600" dirty="0">
                <a:latin typeface="Microsoft YaHei" panose="020B0503020204020204" pitchFamily="34" charset="-122"/>
                <a:ea typeface="Microsoft YaHei" panose="020B0503020204020204" pitchFamily="34" charset="-122"/>
              </a:rPr>
              <a:t>水印方法总结</a:t>
            </a:r>
          </a:p>
        </p:txBody>
      </p:sp>
      <p:sp>
        <p:nvSpPr>
          <p:cNvPr id="9" name="文本框 8">
            <a:extLst>
              <a:ext uri="{FF2B5EF4-FFF2-40B4-BE49-F238E27FC236}">
                <a16:creationId xmlns:a16="http://schemas.microsoft.com/office/drawing/2014/main" id="{D50F3CD8-2314-EA0A-3CE6-407503984637}"/>
              </a:ext>
            </a:extLst>
          </p:cNvPr>
          <p:cNvSpPr txBox="1"/>
          <p:nvPr/>
        </p:nvSpPr>
        <p:spPr>
          <a:xfrm>
            <a:off x="2063552" y="4943007"/>
            <a:ext cx="2779928" cy="338554"/>
          </a:xfrm>
          <a:prstGeom prst="rect">
            <a:avLst/>
          </a:prstGeom>
          <a:noFill/>
        </p:spPr>
        <p:txBody>
          <a:bodyPr wrap="none" rtlCol="0">
            <a:spAutoFit/>
          </a:bodyPr>
          <a:lstStyle/>
          <a:p>
            <a:r>
              <a:rPr kumimoji="1" lang="en-US" altLang="zh-CN" sz="1600" i="1" dirty="0"/>
              <a:t>Table</a:t>
            </a:r>
            <a:r>
              <a:rPr kumimoji="1" lang="zh-CN" altLang="en-US" sz="1600" i="1" dirty="0"/>
              <a:t> </a:t>
            </a:r>
            <a:r>
              <a:rPr kumimoji="1" lang="en-US" altLang="zh-CN" sz="1600" i="1" dirty="0"/>
              <a:t>credit</a:t>
            </a:r>
            <a:r>
              <a:rPr kumimoji="1" lang="zh-CN" altLang="en-US" sz="1600" i="1" dirty="0"/>
              <a:t> </a:t>
            </a:r>
            <a:r>
              <a:rPr kumimoji="1" lang="en-US" altLang="zh-CN" sz="1600" i="1" dirty="0"/>
              <a:t>to</a:t>
            </a:r>
            <a:r>
              <a:rPr kumimoji="1" lang="zh-CN" altLang="en-US" sz="1600" i="1" dirty="0"/>
              <a:t> </a:t>
            </a:r>
            <a:r>
              <a:rPr kumimoji="1" lang="en-US" altLang="zh-CN" sz="1600" i="1" dirty="0" err="1"/>
              <a:t>Yifan</a:t>
            </a:r>
            <a:r>
              <a:rPr kumimoji="1" lang="zh-CN" altLang="en-US" sz="1600" i="1" dirty="0"/>
              <a:t> </a:t>
            </a:r>
            <a:r>
              <a:rPr kumimoji="1" lang="en-US" altLang="zh-CN" sz="1600" i="1" dirty="0"/>
              <a:t>Yan.</a:t>
            </a:r>
            <a:endParaRPr kumimoji="1" lang="zh-CN" altLang="en-US" sz="1600" i="1" dirty="0"/>
          </a:p>
        </p:txBody>
      </p:sp>
      <p:pic>
        <p:nvPicPr>
          <p:cNvPr id="11" name="图片 10">
            <a:extLst>
              <a:ext uri="{FF2B5EF4-FFF2-40B4-BE49-F238E27FC236}">
                <a16:creationId xmlns:a16="http://schemas.microsoft.com/office/drawing/2014/main" id="{7ACE87D1-1223-24F6-787C-E187AA4246D1}"/>
              </a:ext>
            </a:extLst>
          </p:cNvPr>
          <p:cNvPicPr>
            <a:picLocks noChangeAspect="1"/>
          </p:cNvPicPr>
          <p:nvPr/>
        </p:nvPicPr>
        <p:blipFill>
          <a:blip r:embed="rId3"/>
          <a:stretch>
            <a:fillRect/>
          </a:stretch>
        </p:blipFill>
        <p:spPr>
          <a:xfrm>
            <a:off x="2063552" y="1700808"/>
            <a:ext cx="7772400" cy="3113713"/>
          </a:xfrm>
          <a:prstGeom prst="rect">
            <a:avLst/>
          </a:prstGeom>
        </p:spPr>
      </p:pic>
      <p:sp>
        <p:nvSpPr>
          <p:cNvPr id="12" name="文本框 11">
            <a:extLst>
              <a:ext uri="{FF2B5EF4-FFF2-40B4-BE49-F238E27FC236}">
                <a16:creationId xmlns:a16="http://schemas.microsoft.com/office/drawing/2014/main" id="{A72B9DC8-45FC-7126-E966-B9CAF168E6F9}"/>
              </a:ext>
            </a:extLst>
          </p:cNvPr>
          <p:cNvSpPr txBox="1"/>
          <p:nvPr/>
        </p:nvSpPr>
        <p:spPr>
          <a:xfrm>
            <a:off x="4652335" y="1152521"/>
            <a:ext cx="2887329" cy="369332"/>
          </a:xfrm>
          <a:prstGeom prst="rect">
            <a:avLst/>
          </a:prstGeom>
          <a:noFill/>
        </p:spPr>
        <p:txBody>
          <a:bodyPr wrap="none" rtlCol="0">
            <a:spAutoFit/>
          </a:bodyPr>
          <a:lstStyle/>
          <a:p>
            <a:r>
              <a:rPr kumimoji="1" lang="zh-CN" altLang="en-US" b="1" dirty="0">
                <a:solidFill>
                  <a:srgbClr val="C00000"/>
                </a:solidFill>
              </a:rPr>
              <a:t>总结现有</a:t>
            </a:r>
            <a:r>
              <a:rPr kumimoji="1" lang="en-US" altLang="zh-CN" b="1" dirty="0">
                <a:solidFill>
                  <a:srgbClr val="C00000"/>
                </a:solidFill>
              </a:rPr>
              <a:t>9</a:t>
            </a:r>
            <a:r>
              <a:rPr kumimoji="1" lang="zh-CN" altLang="en-US" b="1" dirty="0">
                <a:solidFill>
                  <a:srgbClr val="C00000"/>
                </a:solidFill>
              </a:rPr>
              <a:t>种模型水印方法</a:t>
            </a:r>
          </a:p>
        </p:txBody>
      </p:sp>
    </p:spTree>
    <p:extLst>
      <p:ext uri="{BB962C8B-B14F-4D97-AF65-F5344CB8AC3E}">
        <p14:creationId xmlns:p14="http://schemas.microsoft.com/office/powerpoint/2010/main" val="138109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黑盒</a:t>
            </a:r>
            <a:r>
              <a:rPr kumimoji="1" lang="zh-CN" altLang="en-US" dirty="0"/>
              <a:t>水印</a:t>
            </a:r>
            <a:endParaRPr kumimoji="1" lang="zh-CN" altLang="en-US" sz="3600"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3F17B830-E78C-4544-ACE6-D11ADE7FA50D}"/>
              </a:ext>
            </a:extLst>
          </p:cNvPr>
          <p:cNvSpPr txBox="1"/>
          <p:nvPr/>
        </p:nvSpPr>
        <p:spPr>
          <a:xfrm>
            <a:off x="282018" y="6309320"/>
            <a:ext cx="11627963" cy="307777"/>
          </a:xfrm>
          <a:prstGeom prst="rect">
            <a:avLst/>
          </a:prstGeom>
          <a:noFill/>
        </p:spPr>
        <p:txBody>
          <a:bodyPr wrap="square">
            <a:spAutoFit/>
          </a:bodyPr>
          <a:lstStyle/>
          <a:p>
            <a:r>
              <a:rPr lang="en-US" altLang="zh-CN" sz="1400" kern="1200" dirty="0">
                <a:effectLst/>
                <a:latin typeface="Microsoft YaHei" panose="020B0503020204020204" pitchFamily="34" charset="-122"/>
                <a:ea typeface="Microsoft YaHei" panose="020B0503020204020204" pitchFamily="34" charset="-122"/>
              </a:rPr>
              <a:t>Zhang, </a:t>
            </a:r>
            <a:r>
              <a:rPr lang="en-US" altLang="zh-CN" sz="1400" kern="1200" dirty="0" err="1">
                <a:effectLst/>
                <a:latin typeface="Microsoft YaHei" panose="020B0503020204020204" pitchFamily="34" charset="-122"/>
                <a:ea typeface="Microsoft YaHei" panose="020B0503020204020204" pitchFamily="34" charset="-122"/>
              </a:rPr>
              <a:t>Jialong</a:t>
            </a:r>
            <a:r>
              <a:rPr lang="en-US" altLang="zh-CN" sz="1400" kern="1200" dirty="0">
                <a:effectLst/>
                <a:latin typeface="Microsoft YaHei" panose="020B0503020204020204" pitchFamily="34" charset="-122"/>
                <a:ea typeface="Microsoft YaHei" panose="020B0503020204020204" pitchFamily="34" charset="-122"/>
              </a:rPr>
              <a:t>, et al. Protecting intellectual property of deep neural networks with watermarking.</a:t>
            </a:r>
            <a:r>
              <a:rPr lang="zh-CN" altLang="en-US" sz="1400" kern="1200" dirty="0">
                <a:effectLst/>
                <a:latin typeface="Microsoft YaHei" panose="020B0503020204020204" pitchFamily="34" charset="-122"/>
                <a:ea typeface="Microsoft YaHei" panose="020B0503020204020204" pitchFamily="34" charset="-122"/>
              </a:rPr>
              <a:t> </a:t>
            </a:r>
            <a:r>
              <a:rPr lang="en-US" altLang="zh-CN" sz="1400" kern="1200" dirty="0">
                <a:effectLst/>
                <a:latin typeface="Microsoft YaHei" panose="020B0503020204020204" pitchFamily="34" charset="-122"/>
                <a:ea typeface="Microsoft YaHei" panose="020B0503020204020204" pitchFamily="34" charset="-122"/>
              </a:rPr>
              <a:t>ACM Asia CCS</a:t>
            </a:r>
            <a:r>
              <a:rPr lang="en-US" altLang="zh-CN" sz="1400" dirty="0">
                <a:latin typeface="Microsoft YaHei" panose="020B0503020204020204" pitchFamily="34" charset="-122"/>
                <a:ea typeface="Microsoft YaHei" panose="020B0503020204020204" pitchFamily="34" charset="-122"/>
              </a:rPr>
              <a:t>,</a:t>
            </a:r>
            <a:r>
              <a:rPr lang="en-US" altLang="zh-CN" sz="1400" kern="1200" dirty="0">
                <a:effectLst/>
                <a:latin typeface="Microsoft YaHei" panose="020B0503020204020204" pitchFamily="34" charset="-122"/>
                <a:ea typeface="Microsoft YaHei" panose="020B0503020204020204" pitchFamily="34" charset="-122"/>
              </a:rPr>
              <a:t> 2018</a:t>
            </a:r>
          </a:p>
        </p:txBody>
      </p:sp>
      <p:pic>
        <p:nvPicPr>
          <p:cNvPr id="2" name="图片 1">
            <a:extLst>
              <a:ext uri="{FF2B5EF4-FFF2-40B4-BE49-F238E27FC236}">
                <a16:creationId xmlns:a16="http://schemas.microsoft.com/office/drawing/2014/main" id="{1ACD2BE2-2EE0-75A3-308D-52838AF79A87}"/>
              </a:ext>
            </a:extLst>
          </p:cNvPr>
          <p:cNvPicPr>
            <a:picLocks noChangeAspect="1"/>
          </p:cNvPicPr>
          <p:nvPr/>
        </p:nvPicPr>
        <p:blipFill>
          <a:blip r:embed="rId3"/>
          <a:stretch>
            <a:fillRect/>
          </a:stretch>
        </p:blipFill>
        <p:spPr>
          <a:xfrm>
            <a:off x="1199456" y="1895827"/>
            <a:ext cx="5886097" cy="3693413"/>
          </a:xfrm>
          <a:prstGeom prst="rect">
            <a:avLst/>
          </a:prstGeom>
        </p:spPr>
      </p:pic>
      <p:sp>
        <p:nvSpPr>
          <p:cNvPr id="3" name="文本框 2">
            <a:extLst>
              <a:ext uri="{FF2B5EF4-FFF2-40B4-BE49-F238E27FC236}">
                <a16:creationId xmlns:a16="http://schemas.microsoft.com/office/drawing/2014/main" id="{244C5C70-45E9-EA29-F77E-FF80BC066212}"/>
              </a:ext>
            </a:extLst>
          </p:cNvPr>
          <p:cNvSpPr txBox="1"/>
          <p:nvPr/>
        </p:nvSpPr>
        <p:spPr>
          <a:xfrm>
            <a:off x="7248128" y="2007431"/>
            <a:ext cx="3905207" cy="1200329"/>
          </a:xfrm>
          <a:prstGeom prst="rect">
            <a:avLst/>
          </a:prstGeom>
          <a:noFill/>
        </p:spPr>
        <p:txBody>
          <a:bodyPr wrap="square" rtlCol="0">
            <a:spAutoFit/>
          </a:bodyPr>
          <a:lstStyle/>
          <a:p>
            <a:pPr marL="285750" indent="-285750">
              <a:buFont typeface="Wingdings" pitchFamily="2" charset="2"/>
              <a:buChar char="p"/>
            </a:pPr>
            <a:r>
              <a:rPr kumimoji="1" lang="zh-CN" altLang="en-US" dirty="0">
                <a:solidFill>
                  <a:srgbClr val="C00000"/>
                </a:solidFill>
              </a:rPr>
              <a:t>黑盒：水印的验证不需要模型参数</a:t>
            </a:r>
            <a:endParaRPr kumimoji="1" lang="en-US" altLang="zh-CN" dirty="0">
              <a:solidFill>
                <a:srgbClr val="C00000"/>
              </a:solidFill>
            </a:endParaRPr>
          </a:p>
          <a:p>
            <a:pPr marL="285750" indent="-285750">
              <a:buFont typeface="Wingdings" pitchFamily="2" charset="2"/>
              <a:buChar char="p"/>
            </a:pPr>
            <a:r>
              <a:rPr kumimoji="1" lang="zh-CN" altLang="en-US" dirty="0">
                <a:solidFill>
                  <a:srgbClr val="C00000"/>
                </a:solidFill>
              </a:rPr>
              <a:t>数据引导，需要确保模型可以完全记住水印数据</a:t>
            </a:r>
            <a:endParaRPr kumimoji="1" lang="en-US" altLang="zh-CN" dirty="0">
              <a:solidFill>
                <a:srgbClr val="C00000"/>
              </a:solidFill>
            </a:endParaRPr>
          </a:p>
          <a:p>
            <a:pPr marL="285750" indent="-285750">
              <a:buFont typeface="Wingdings" pitchFamily="2" charset="2"/>
              <a:buChar char="p"/>
            </a:pPr>
            <a:r>
              <a:rPr kumimoji="1" lang="zh-CN" altLang="en-US" dirty="0">
                <a:solidFill>
                  <a:srgbClr val="C00000"/>
                </a:solidFill>
              </a:rPr>
              <a:t>是一种后门攻击</a:t>
            </a:r>
          </a:p>
        </p:txBody>
      </p:sp>
      <p:sp>
        <p:nvSpPr>
          <p:cNvPr id="6" name="文本框 5">
            <a:extLst>
              <a:ext uri="{FF2B5EF4-FFF2-40B4-BE49-F238E27FC236}">
                <a16:creationId xmlns:a16="http://schemas.microsoft.com/office/drawing/2014/main" id="{9BE0B2EF-B450-E088-BAD1-F0160C8669D4}"/>
              </a:ext>
            </a:extLst>
          </p:cNvPr>
          <p:cNvSpPr txBox="1"/>
          <p:nvPr/>
        </p:nvSpPr>
        <p:spPr>
          <a:xfrm>
            <a:off x="4849520" y="1223121"/>
            <a:ext cx="2492990" cy="400110"/>
          </a:xfrm>
          <a:prstGeom prst="rect">
            <a:avLst/>
          </a:prstGeom>
          <a:noFill/>
          <a:ln w="28575">
            <a:noFill/>
          </a:ln>
        </p:spPr>
        <p:txBody>
          <a:bodyPr wrap="none" rtlCol="0">
            <a:spAutoFit/>
          </a:bodyPr>
          <a:lstStyle/>
          <a:p>
            <a:pPr algn="ctr"/>
            <a:r>
              <a:rPr kumimoji="1" lang="zh-CN" altLang="en-US" sz="2000" b="1" dirty="0">
                <a:solidFill>
                  <a:srgbClr val="C00000"/>
                </a:solidFill>
                <a:latin typeface="Microsoft YaHei" panose="020B0503020204020204" pitchFamily="34" charset="-122"/>
                <a:ea typeface="Microsoft YaHei" panose="020B0503020204020204" pitchFamily="34" charset="-122"/>
              </a:rPr>
              <a:t>基于后门的模型水印</a:t>
            </a:r>
          </a:p>
        </p:txBody>
      </p:sp>
    </p:spTree>
    <p:extLst>
      <p:ext uri="{BB962C8B-B14F-4D97-AF65-F5344CB8AC3E}">
        <p14:creationId xmlns:p14="http://schemas.microsoft.com/office/powerpoint/2010/main" val="220169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CA2EB-8B4D-81AC-4A3F-DDB1A86C3559}"/>
              </a:ext>
            </a:extLst>
          </p:cNvPr>
          <p:cNvSpPr>
            <a:spLocks noGrp="1"/>
          </p:cNvSpPr>
          <p:nvPr>
            <p:ph type="title"/>
          </p:nvPr>
        </p:nvSpPr>
        <p:spPr/>
        <p:txBody>
          <a:bodyPr/>
          <a:lstStyle/>
          <a:p>
            <a:r>
              <a:rPr lang="en-US" altLang="zh-CN" dirty="0"/>
              <a:t>Recap:</a:t>
            </a:r>
            <a:r>
              <a:rPr lang="zh-CN" altLang="en-US" dirty="0"/>
              <a:t> </a:t>
            </a:r>
            <a:r>
              <a:rPr lang="en-US" altLang="zh-CN" dirty="0"/>
              <a:t>week</a:t>
            </a:r>
            <a:r>
              <a:rPr lang="zh-CN" altLang="en-US" dirty="0"/>
              <a:t> </a:t>
            </a:r>
            <a:r>
              <a:rPr lang="en-US" altLang="zh-CN" dirty="0"/>
              <a:t>11</a:t>
            </a:r>
            <a:endParaRPr kumimoji="1" lang="zh-CN" altLang="en-US" dirty="0"/>
          </a:p>
        </p:txBody>
      </p:sp>
      <p:sp>
        <p:nvSpPr>
          <p:cNvPr id="3" name="文本框 2">
            <a:extLst>
              <a:ext uri="{FF2B5EF4-FFF2-40B4-BE49-F238E27FC236}">
                <a16:creationId xmlns:a16="http://schemas.microsoft.com/office/drawing/2014/main" id="{C220C515-0EE7-40CB-C8B4-EB5B9B46F881}"/>
              </a:ext>
            </a:extLst>
          </p:cNvPr>
          <p:cNvSpPr txBox="1"/>
          <p:nvPr/>
        </p:nvSpPr>
        <p:spPr>
          <a:xfrm>
            <a:off x="1343472" y="1412776"/>
            <a:ext cx="8964996" cy="2677656"/>
          </a:xfrm>
          <a:prstGeom prst="rect">
            <a:avLst/>
          </a:prstGeom>
          <a:noFill/>
        </p:spPr>
        <p:txBody>
          <a:bodyPr wrap="square" rtlCol="0">
            <a:spAutoFit/>
          </a:bodyPr>
          <a:lstStyle/>
          <a:p>
            <a:pPr marL="571500" indent="-571500">
              <a:buFont typeface="Wingdings" pitchFamily="2" charset="2"/>
              <a:buChar char="p"/>
            </a:pPr>
            <a:r>
              <a:rPr kumimoji="1" lang="en-US" altLang="zh-CN" sz="2400" dirty="0"/>
              <a:t>Federated Learning</a:t>
            </a:r>
          </a:p>
          <a:p>
            <a:pPr marL="571500" indent="-571500">
              <a:buFont typeface="Wingdings" pitchFamily="2" charset="2"/>
              <a:buChar char="p"/>
            </a:pPr>
            <a:endParaRPr kumimoji="1" lang="en-US" altLang="zh-CN" sz="2400" dirty="0"/>
          </a:p>
          <a:p>
            <a:pPr marL="571500" indent="-571500">
              <a:buFont typeface="Wingdings" pitchFamily="2" charset="2"/>
              <a:buChar char="p"/>
            </a:pPr>
            <a:r>
              <a:rPr kumimoji="1" lang="en-US" altLang="zh-CN" sz="2400" dirty="0"/>
              <a:t>Privacy in Federated Learning</a:t>
            </a:r>
          </a:p>
          <a:p>
            <a:pPr marL="571500" indent="-571500">
              <a:buFont typeface="Wingdings" pitchFamily="2" charset="2"/>
              <a:buChar char="p"/>
            </a:pPr>
            <a:endParaRPr kumimoji="1" lang="en-US" altLang="zh-CN" sz="2400" dirty="0"/>
          </a:p>
          <a:p>
            <a:pPr marL="571500" indent="-571500">
              <a:buFont typeface="Wingdings" pitchFamily="2" charset="2"/>
              <a:buChar char="p"/>
            </a:pPr>
            <a:r>
              <a:rPr kumimoji="1" lang="en-US" altLang="zh-CN" sz="2400" dirty="0"/>
              <a:t>Robustness in Federated Learning</a:t>
            </a:r>
          </a:p>
          <a:p>
            <a:pPr marL="571500" indent="-571500">
              <a:buFont typeface="Wingdings" pitchFamily="2" charset="2"/>
              <a:buChar char="p"/>
            </a:pPr>
            <a:endParaRPr kumimoji="1" lang="en-US" altLang="zh-CN" sz="2400" dirty="0"/>
          </a:p>
          <a:p>
            <a:pPr marL="571500" indent="-571500">
              <a:buFont typeface="Wingdings" pitchFamily="2" charset="2"/>
              <a:buChar char="p"/>
            </a:pPr>
            <a:r>
              <a:rPr kumimoji="1" lang="en-US" altLang="zh-CN" sz="2400" dirty="0"/>
              <a:t>Challenges and Future Research</a:t>
            </a:r>
          </a:p>
        </p:txBody>
      </p:sp>
    </p:spTree>
    <p:extLst>
      <p:ext uri="{BB962C8B-B14F-4D97-AF65-F5344CB8AC3E}">
        <p14:creationId xmlns:p14="http://schemas.microsoft.com/office/powerpoint/2010/main" val="261469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黑盒</a:t>
            </a:r>
            <a:r>
              <a:rPr kumimoji="1" lang="zh-CN" altLang="en-US" dirty="0"/>
              <a:t>水印</a:t>
            </a:r>
            <a:endParaRPr kumimoji="1" lang="zh-CN" altLang="en-US" sz="36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DDC2CF56-0485-B048-97E0-9514647E0BB6}"/>
              </a:ext>
            </a:extLst>
          </p:cNvPr>
          <p:cNvSpPr txBox="1"/>
          <p:nvPr/>
        </p:nvSpPr>
        <p:spPr>
          <a:xfrm>
            <a:off x="2557554" y="1844824"/>
            <a:ext cx="189987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Step1.</a:t>
            </a:r>
            <a:r>
              <a:rPr kumimoji="1" lang="zh-CN" altLang="en-US" b="1" dirty="0">
                <a:latin typeface="Microsoft YaHei" panose="020B0503020204020204" pitchFamily="34" charset="-122"/>
                <a:ea typeface="Microsoft YaHei" panose="020B0503020204020204" pitchFamily="34" charset="-122"/>
              </a:rPr>
              <a:t> 水印嵌入</a:t>
            </a:r>
          </a:p>
        </p:txBody>
      </p:sp>
      <p:sp>
        <p:nvSpPr>
          <p:cNvPr id="24" name="文本框 23">
            <a:extLst>
              <a:ext uri="{FF2B5EF4-FFF2-40B4-BE49-F238E27FC236}">
                <a16:creationId xmlns:a16="http://schemas.microsoft.com/office/drawing/2014/main" id="{AD76E9B5-0E4D-EA4B-AC82-6AC59C4BE24F}"/>
              </a:ext>
            </a:extLst>
          </p:cNvPr>
          <p:cNvSpPr txBox="1"/>
          <p:nvPr/>
        </p:nvSpPr>
        <p:spPr>
          <a:xfrm>
            <a:off x="8118530" y="1848700"/>
            <a:ext cx="189987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Step2.</a:t>
            </a:r>
            <a:r>
              <a:rPr kumimoji="1" lang="zh-CN" altLang="en-US" b="1" dirty="0">
                <a:latin typeface="Microsoft YaHei" panose="020B0503020204020204" pitchFamily="34" charset="-122"/>
                <a:ea typeface="Microsoft YaHei" panose="020B0503020204020204" pitchFamily="34" charset="-122"/>
              </a:rPr>
              <a:t> 水印提取</a:t>
            </a:r>
          </a:p>
        </p:txBody>
      </p:sp>
      <p:sp>
        <p:nvSpPr>
          <p:cNvPr id="14" name="文本框 13">
            <a:extLst>
              <a:ext uri="{FF2B5EF4-FFF2-40B4-BE49-F238E27FC236}">
                <a16:creationId xmlns:a16="http://schemas.microsoft.com/office/drawing/2014/main" id="{3F17B830-E78C-4544-ACE6-D11ADE7FA50D}"/>
              </a:ext>
            </a:extLst>
          </p:cNvPr>
          <p:cNvSpPr txBox="1"/>
          <p:nvPr/>
        </p:nvSpPr>
        <p:spPr>
          <a:xfrm>
            <a:off x="282018" y="6309320"/>
            <a:ext cx="11627963" cy="307777"/>
          </a:xfrm>
          <a:prstGeom prst="rect">
            <a:avLst/>
          </a:prstGeom>
          <a:noFill/>
        </p:spPr>
        <p:txBody>
          <a:bodyPr wrap="square">
            <a:spAutoFit/>
          </a:bodyPr>
          <a:lstStyle/>
          <a:p>
            <a:r>
              <a:rPr lang="en-US" altLang="zh-CN" sz="1400" kern="1200" dirty="0">
                <a:effectLst/>
                <a:latin typeface="Microsoft YaHei" panose="020B0503020204020204" pitchFamily="34" charset="-122"/>
                <a:ea typeface="Microsoft YaHei" panose="020B0503020204020204" pitchFamily="34" charset="-122"/>
              </a:rPr>
              <a:t>Zhang, </a:t>
            </a:r>
            <a:r>
              <a:rPr lang="en-US" altLang="zh-CN" sz="1400" kern="1200" dirty="0" err="1">
                <a:effectLst/>
                <a:latin typeface="Microsoft YaHei" panose="020B0503020204020204" pitchFamily="34" charset="-122"/>
                <a:ea typeface="Microsoft YaHei" panose="020B0503020204020204" pitchFamily="34" charset="-122"/>
              </a:rPr>
              <a:t>Jialong</a:t>
            </a:r>
            <a:r>
              <a:rPr lang="en-US" altLang="zh-CN" sz="1400" kern="1200" dirty="0">
                <a:effectLst/>
                <a:latin typeface="Microsoft YaHei" panose="020B0503020204020204" pitchFamily="34" charset="-122"/>
                <a:ea typeface="Microsoft YaHei" panose="020B0503020204020204" pitchFamily="34" charset="-122"/>
              </a:rPr>
              <a:t>, et al. Protecting intellectual property of deep neural networks with watermarking.</a:t>
            </a:r>
            <a:r>
              <a:rPr lang="zh-CN" altLang="en-US" sz="1400" kern="1200" dirty="0">
                <a:effectLst/>
                <a:latin typeface="Microsoft YaHei" panose="020B0503020204020204" pitchFamily="34" charset="-122"/>
                <a:ea typeface="Microsoft YaHei" panose="020B0503020204020204" pitchFamily="34" charset="-122"/>
              </a:rPr>
              <a:t> </a:t>
            </a:r>
            <a:r>
              <a:rPr lang="en-US" altLang="zh-CN" sz="1400" kern="1200" dirty="0">
                <a:effectLst/>
                <a:latin typeface="Microsoft YaHei" panose="020B0503020204020204" pitchFamily="34" charset="-122"/>
                <a:ea typeface="Microsoft YaHei" panose="020B0503020204020204" pitchFamily="34" charset="-122"/>
              </a:rPr>
              <a:t>ACM Asia CCS</a:t>
            </a:r>
            <a:r>
              <a:rPr lang="en-US" altLang="zh-CN" sz="1400" dirty="0">
                <a:latin typeface="Microsoft YaHei" panose="020B0503020204020204" pitchFamily="34" charset="-122"/>
                <a:ea typeface="Microsoft YaHei" panose="020B0503020204020204" pitchFamily="34" charset="-122"/>
              </a:rPr>
              <a:t>,</a:t>
            </a:r>
            <a:r>
              <a:rPr lang="en-US" altLang="zh-CN" sz="1400" kern="1200" dirty="0">
                <a:effectLst/>
                <a:latin typeface="Microsoft YaHei" panose="020B0503020204020204" pitchFamily="34" charset="-122"/>
                <a:ea typeface="Microsoft YaHei" panose="020B0503020204020204" pitchFamily="34" charset="-122"/>
              </a:rPr>
              <a:t> 2018</a:t>
            </a:r>
          </a:p>
        </p:txBody>
      </p:sp>
      <p:pic>
        <p:nvPicPr>
          <p:cNvPr id="13313" name="Picture 1" descr="page3image200354160">
            <a:extLst>
              <a:ext uri="{FF2B5EF4-FFF2-40B4-BE49-F238E27FC236}">
                <a16:creationId xmlns:a16="http://schemas.microsoft.com/office/drawing/2014/main" id="{64FDB0BC-AB10-A44A-AEA4-7B54E6EDC4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718" b="13235"/>
          <a:stretch/>
        </p:blipFill>
        <p:spPr bwMode="auto">
          <a:xfrm>
            <a:off x="800874" y="2598908"/>
            <a:ext cx="1479182" cy="126957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439D144-37AC-D649-A41B-6E2B643AB7FE}"/>
              </a:ext>
            </a:extLst>
          </p:cNvPr>
          <p:cNvSpPr txBox="1"/>
          <p:nvPr/>
        </p:nvSpPr>
        <p:spPr>
          <a:xfrm>
            <a:off x="800875" y="5047043"/>
            <a:ext cx="5557404" cy="646331"/>
          </a:xfrm>
          <a:prstGeom prst="rect">
            <a:avLst/>
          </a:prstGeom>
          <a:solidFill>
            <a:schemeClr val="accent6">
              <a:lumMod val="20000"/>
              <a:lumOff val="80000"/>
            </a:schemeClr>
          </a:solid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让模型学习</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水印</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类别</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特定映射，</a:t>
            </a:r>
            <a:r>
              <a:rPr kumimoji="1" lang="en-US" altLang="zh-CN" dirty="0">
                <a:latin typeface="Microsoft YaHei" panose="020B0503020204020204" pitchFamily="34" charset="-122"/>
                <a:ea typeface="Microsoft YaHei" panose="020B0503020204020204" pitchFamily="34" charset="-122"/>
              </a:rPr>
              <a:t>AISP</a:t>
            </a:r>
            <a:r>
              <a:rPr kumimoji="1" lang="zh-CN" altLang="en-US" dirty="0">
                <a:latin typeface="Microsoft YaHei" panose="020B0503020204020204" pitchFamily="34" charset="-122"/>
                <a:ea typeface="Microsoft YaHei" panose="020B0503020204020204" pitchFamily="34" charset="-122"/>
              </a:rPr>
              <a:t>图案将作为模型所有权验证的钥匙。</a:t>
            </a:r>
          </a:p>
        </p:txBody>
      </p:sp>
      <p:pic>
        <p:nvPicPr>
          <p:cNvPr id="7" name="图片 6" descr="窗户外的景色&#10;&#10;中度可信度描述已自动生成">
            <a:extLst>
              <a:ext uri="{FF2B5EF4-FFF2-40B4-BE49-F238E27FC236}">
                <a16:creationId xmlns:a16="http://schemas.microsoft.com/office/drawing/2014/main" id="{C43C8627-E7B5-F947-A725-D3BA562D891D}"/>
              </a:ext>
            </a:extLst>
          </p:cNvPr>
          <p:cNvPicPr>
            <a:picLocks noChangeAspect="1"/>
          </p:cNvPicPr>
          <p:nvPr/>
        </p:nvPicPr>
        <p:blipFill>
          <a:blip r:embed="rId4"/>
          <a:stretch>
            <a:fillRect/>
          </a:stretch>
        </p:blipFill>
        <p:spPr>
          <a:xfrm>
            <a:off x="7299080" y="2661643"/>
            <a:ext cx="1175199" cy="1175199"/>
          </a:xfrm>
          <a:prstGeom prst="rect">
            <a:avLst/>
          </a:prstGeom>
        </p:spPr>
      </p:pic>
      <p:pic>
        <p:nvPicPr>
          <p:cNvPr id="23" name="Picture 1" descr="page3image200354160">
            <a:extLst>
              <a:ext uri="{FF2B5EF4-FFF2-40B4-BE49-F238E27FC236}">
                <a16:creationId xmlns:a16="http://schemas.microsoft.com/office/drawing/2014/main" id="{DABD476D-E2EB-7444-8DC3-06845D918F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718" b="13235"/>
          <a:stretch/>
        </p:blipFill>
        <p:spPr bwMode="auto">
          <a:xfrm>
            <a:off x="2557554" y="2585145"/>
            <a:ext cx="1479182" cy="126957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12D69A3-CB07-A94C-BC77-CDEE7011BE9D}"/>
              </a:ext>
            </a:extLst>
          </p:cNvPr>
          <p:cNvSpPr txBox="1"/>
          <p:nvPr/>
        </p:nvSpPr>
        <p:spPr>
          <a:xfrm>
            <a:off x="2744121" y="2727844"/>
            <a:ext cx="688009" cy="369332"/>
          </a:xfrm>
          <a:prstGeom prst="rect">
            <a:avLst/>
          </a:prstGeom>
          <a:noFill/>
        </p:spPr>
        <p:txBody>
          <a:bodyPr wrap="none" rtlCol="0">
            <a:spAutoFit/>
          </a:bodyPr>
          <a:lstStyle/>
          <a:p>
            <a:r>
              <a:rPr kumimoji="1" lang="en-US" altLang="zh-CN" dirty="0">
                <a:solidFill>
                  <a:schemeClr val="bg1">
                    <a:lumMod val="75000"/>
                  </a:schemeClr>
                </a:solidFill>
                <a:latin typeface="Microsoft YaHei" panose="020B0503020204020204" pitchFamily="34" charset="-122"/>
                <a:ea typeface="Microsoft YaHei" panose="020B0503020204020204" pitchFamily="34" charset="-122"/>
              </a:rPr>
              <a:t>AISP</a:t>
            </a:r>
            <a:endParaRPr kumimoji="1" lang="zh-CN" altLang="en-US"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4A98E8EC-9F33-E142-84AE-512FDF79A3C4}"/>
              </a:ext>
            </a:extLst>
          </p:cNvPr>
          <p:cNvSpPr txBox="1"/>
          <p:nvPr/>
        </p:nvSpPr>
        <p:spPr>
          <a:xfrm>
            <a:off x="986467" y="3927877"/>
            <a:ext cx="1221809"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正常样本</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类别</a:t>
            </a:r>
            <a:r>
              <a:rPr kumimoji="1" lang="en-US" altLang="zh-CN" dirty="0">
                <a:latin typeface="Microsoft YaHei" panose="020B0503020204020204" pitchFamily="34" charset="-122"/>
                <a:ea typeface="Microsoft YaHei" panose="020B0503020204020204" pitchFamily="34" charset="-122"/>
              </a:rPr>
              <a:t>: 'car'</a:t>
            </a:r>
            <a:endParaRPr kumimoji="1" lang="zh-CN" altLang="en-US" dirty="0">
              <a:latin typeface="Microsoft YaHei" panose="020B0503020204020204" pitchFamily="34" charset="-122"/>
              <a:ea typeface="Microsoft YaHei" panose="020B0503020204020204" pitchFamily="34" charset="-122"/>
            </a:endParaRPr>
          </a:p>
        </p:txBody>
      </p:sp>
      <p:grpSp>
        <p:nvGrpSpPr>
          <p:cNvPr id="25" name="组合 24">
            <a:extLst>
              <a:ext uri="{FF2B5EF4-FFF2-40B4-BE49-F238E27FC236}">
                <a16:creationId xmlns:a16="http://schemas.microsoft.com/office/drawing/2014/main" id="{4DC47C5E-BEF2-514C-9E84-8DBA30E750F8}"/>
              </a:ext>
            </a:extLst>
          </p:cNvPr>
          <p:cNvGrpSpPr/>
          <p:nvPr/>
        </p:nvGrpSpPr>
        <p:grpSpPr>
          <a:xfrm>
            <a:off x="4682506" y="2787419"/>
            <a:ext cx="1675772" cy="1464589"/>
            <a:chOff x="4691056" y="4475148"/>
            <a:chExt cx="1675772" cy="1464589"/>
          </a:xfrm>
        </p:grpSpPr>
        <p:grpSp>
          <p:nvGrpSpPr>
            <p:cNvPr id="26" name="组合 25">
              <a:extLst>
                <a:ext uri="{FF2B5EF4-FFF2-40B4-BE49-F238E27FC236}">
                  <a16:creationId xmlns:a16="http://schemas.microsoft.com/office/drawing/2014/main" id="{116DE0E7-F891-5349-950C-95A481FF1F93}"/>
                </a:ext>
              </a:extLst>
            </p:cNvPr>
            <p:cNvGrpSpPr/>
            <p:nvPr/>
          </p:nvGrpSpPr>
          <p:grpSpPr>
            <a:xfrm>
              <a:off x="4962917" y="4475148"/>
              <a:ext cx="1014851" cy="916965"/>
              <a:chOff x="4229700" y="1502528"/>
              <a:chExt cx="1069242" cy="966110"/>
            </a:xfrm>
          </p:grpSpPr>
          <p:sp>
            <p:nvSpPr>
              <p:cNvPr id="28" name="同心圆 27">
                <a:extLst>
                  <a:ext uri="{FF2B5EF4-FFF2-40B4-BE49-F238E27FC236}">
                    <a16:creationId xmlns:a16="http://schemas.microsoft.com/office/drawing/2014/main" id="{3FEDB273-F54A-764C-8A61-9780CE703317}"/>
                  </a:ext>
                </a:extLst>
              </p:cNvPr>
              <p:cNvSpPr/>
              <p:nvPr/>
            </p:nvSpPr>
            <p:spPr>
              <a:xfrm>
                <a:off x="4652368" y="1502528"/>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9" name="同心圆 28">
                <a:extLst>
                  <a:ext uri="{FF2B5EF4-FFF2-40B4-BE49-F238E27FC236}">
                    <a16:creationId xmlns:a16="http://schemas.microsoft.com/office/drawing/2014/main" id="{5E3C35C9-7304-8047-9DE5-237AAB79F0DE}"/>
                  </a:ext>
                </a:extLst>
              </p:cNvPr>
              <p:cNvSpPr/>
              <p:nvPr/>
            </p:nvSpPr>
            <p:spPr>
              <a:xfrm>
                <a:off x="4652368" y="1870080"/>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0" name="同心圆 29">
                <a:extLst>
                  <a:ext uri="{FF2B5EF4-FFF2-40B4-BE49-F238E27FC236}">
                    <a16:creationId xmlns:a16="http://schemas.microsoft.com/office/drawing/2014/main" id="{A0588A07-68AB-D24A-99DB-11AAF5EB400A}"/>
                  </a:ext>
                </a:extLst>
              </p:cNvPr>
              <p:cNvSpPr/>
              <p:nvPr/>
            </p:nvSpPr>
            <p:spPr>
              <a:xfrm>
                <a:off x="4652368" y="2237632"/>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1" name="同心圆 30">
                <a:extLst>
                  <a:ext uri="{FF2B5EF4-FFF2-40B4-BE49-F238E27FC236}">
                    <a16:creationId xmlns:a16="http://schemas.microsoft.com/office/drawing/2014/main" id="{C98B5E0A-D940-514F-944F-2BB7E9CEB2A2}"/>
                  </a:ext>
                </a:extLst>
              </p:cNvPr>
              <p:cNvSpPr/>
              <p:nvPr/>
            </p:nvSpPr>
            <p:spPr>
              <a:xfrm>
                <a:off x="5067936" y="2056921"/>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2" name="椭圆 31">
                <a:extLst>
                  <a:ext uri="{FF2B5EF4-FFF2-40B4-BE49-F238E27FC236}">
                    <a16:creationId xmlns:a16="http://schemas.microsoft.com/office/drawing/2014/main" id="{BA629C89-988B-D249-B129-2CD3EFD4C7C8}"/>
                  </a:ext>
                </a:extLst>
              </p:cNvPr>
              <p:cNvSpPr/>
              <p:nvPr/>
            </p:nvSpPr>
            <p:spPr>
              <a:xfrm>
                <a:off x="4229700" y="1670729"/>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3" name="椭圆 32">
                <a:extLst>
                  <a:ext uri="{FF2B5EF4-FFF2-40B4-BE49-F238E27FC236}">
                    <a16:creationId xmlns:a16="http://schemas.microsoft.com/office/drawing/2014/main" id="{BF34FE3E-CA80-F743-9652-7E68F27DA501}"/>
                  </a:ext>
                </a:extLst>
              </p:cNvPr>
              <p:cNvSpPr/>
              <p:nvPr/>
            </p:nvSpPr>
            <p:spPr>
              <a:xfrm>
                <a:off x="4229700" y="2037671"/>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34" name="直线连接符 33">
                <a:extLst>
                  <a:ext uri="{FF2B5EF4-FFF2-40B4-BE49-F238E27FC236}">
                    <a16:creationId xmlns:a16="http://schemas.microsoft.com/office/drawing/2014/main" id="{740495B1-A60B-B540-84B7-3608377C138B}"/>
                  </a:ext>
                </a:extLst>
              </p:cNvPr>
              <p:cNvCxnSpPr>
                <a:cxnSpLocks/>
              </p:cNvCxnSpPr>
              <p:nvPr/>
            </p:nvCxnSpPr>
            <p:spPr>
              <a:xfrm flipV="1">
                <a:off x="4460706" y="1662090"/>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6023DCC3-20B4-5D4F-A404-591043DB7662}"/>
                  </a:ext>
                </a:extLst>
              </p:cNvPr>
              <p:cNvCxnSpPr>
                <a:cxnSpLocks/>
              </p:cNvCxnSpPr>
              <p:nvPr/>
            </p:nvCxnSpPr>
            <p:spPr>
              <a:xfrm flipV="1">
                <a:off x="4862909" y="2219662"/>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529E7194-6E36-F24D-BE8C-38B92A85CA24}"/>
                  </a:ext>
                </a:extLst>
              </p:cNvPr>
              <p:cNvCxnSpPr>
                <a:cxnSpLocks/>
              </p:cNvCxnSpPr>
              <p:nvPr/>
            </p:nvCxnSpPr>
            <p:spPr>
              <a:xfrm flipV="1">
                <a:off x="4439342" y="203327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7B17DD46-0729-964B-8396-D31551E0C907}"/>
                  </a:ext>
                </a:extLst>
              </p:cNvPr>
              <p:cNvCxnSpPr>
                <a:cxnSpLocks/>
              </p:cNvCxnSpPr>
              <p:nvPr/>
            </p:nvCxnSpPr>
            <p:spPr>
              <a:xfrm flipV="1">
                <a:off x="4873749" y="184248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71614E72-C82C-1442-AF74-AE549EFA845E}"/>
                  </a:ext>
                </a:extLst>
              </p:cNvPr>
              <p:cNvCxnSpPr>
                <a:cxnSpLocks/>
              </p:cNvCxnSpPr>
              <p:nvPr/>
            </p:nvCxnSpPr>
            <p:spPr>
              <a:xfrm>
                <a:off x="4373848" y="1777460"/>
                <a:ext cx="288892" cy="15939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6C1A0615-61DD-A84D-BB7D-E2131DD13B98}"/>
                  </a:ext>
                </a:extLst>
              </p:cNvPr>
              <p:cNvCxnSpPr>
                <a:cxnSpLocks/>
              </p:cNvCxnSpPr>
              <p:nvPr/>
            </p:nvCxnSpPr>
            <p:spPr>
              <a:xfrm>
                <a:off x="4860158" y="2035307"/>
                <a:ext cx="217403" cy="13711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E189E3F5-5F7D-AD40-8766-6B354C7980C5}"/>
                  </a:ext>
                </a:extLst>
              </p:cNvPr>
              <p:cNvCxnSpPr>
                <a:cxnSpLocks/>
              </p:cNvCxnSpPr>
              <p:nvPr/>
            </p:nvCxnSpPr>
            <p:spPr>
              <a:xfrm>
                <a:off x="4860475" y="1652540"/>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7243B595-C29E-6344-892F-DCB6C9BB162A}"/>
                  </a:ext>
                </a:extLst>
              </p:cNvPr>
              <p:cNvCxnSpPr>
                <a:cxnSpLocks/>
              </p:cNvCxnSpPr>
              <p:nvPr/>
            </p:nvCxnSpPr>
            <p:spPr>
              <a:xfrm>
                <a:off x="4418324" y="2194942"/>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4BD7BF9A-B62F-B24E-8CEA-8F04F1F9E202}"/>
                  </a:ext>
                </a:extLst>
              </p:cNvPr>
              <p:cNvCxnSpPr>
                <a:cxnSpLocks/>
                <a:stCxn id="33" idx="7"/>
              </p:cNvCxnSpPr>
              <p:nvPr/>
            </p:nvCxnSpPr>
            <p:spPr>
              <a:xfrm flipV="1">
                <a:off x="4426876" y="1699483"/>
                <a:ext cx="268167" cy="3720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99F344F4-D242-1941-A56D-C0051F2949D0}"/>
                  </a:ext>
                </a:extLst>
              </p:cNvPr>
              <p:cNvCxnSpPr>
                <a:cxnSpLocks/>
              </p:cNvCxnSpPr>
              <p:nvPr/>
            </p:nvCxnSpPr>
            <p:spPr>
              <a:xfrm flipV="1">
                <a:off x="4829547" y="1871985"/>
                <a:ext cx="301841" cy="4187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49A81003-9C24-EF44-841C-B2051B85754F}"/>
                  </a:ext>
                </a:extLst>
              </p:cNvPr>
              <p:cNvCxnSpPr>
                <a:cxnSpLocks/>
                <a:endCxn id="30" idx="1"/>
              </p:cNvCxnSpPr>
              <p:nvPr/>
            </p:nvCxnSpPr>
            <p:spPr>
              <a:xfrm>
                <a:off x="4392772" y="1828886"/>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线连接符 46">
                <a:extLst>
                  <a:ext uri="{FF2B5EF4-FFF2-40B4-BE49-F238E27FC236}">
                    <a16:creationId xmlns:a16="http://schemas.microsoft.com/office/drawing/2014/main" id="{EE30484E-B31D-E742-A096-DC1A48CBB111}"/>
                  </a:ext>
                </a:extLst>
              </p:cNvPr>
              <p:cNvCxnSpPr>
                <a:cxnSpLocks/>
              </p:cNvCxnSpPr>
              <p:nvPr/>
            </p:nvCxnSpPr>
            <p:spPr>
              <a:xfrm>
                <a:off x="4844595" y="1670729"/>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同心圆 47">
                <a:extLst>
                  <a:ext uri="{FF2B5EF4-FFF2-40B4-BE49-F238E27FC236}">
                    <a16:creationId xmlns:a16="http://schemas.microsoft.com/office/drawing/2014/main" id="{B98C2983-5E9E-0342-A1BB-81F918FB1149}"/>
                  </a:ext>
                </a:extLst>
              </p:cNvPr>
              <p:cNvSpPr/>
              <p:nvPr/>
            </p:nvSpPr>
            <p:spPr>
              <a:xfrm>
                <a:off x="5067936" y="1670729"/>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grpSp>
        <p:sp>
          <p:nvSpPr>
            <p:cNvPr id="27" name="文本框 26">
              <a:extLst>
                <a:ext uri="{FF2B5EF4-FFF2-40B4-BE49-F238E27FC236}">
                  <a16:creationId xmlns:a16="http://schemas.microsoft.com/office/drawing/2014/main" id="{50CE2A56-9594-7B46-9E3C-81AA6834E96F}"/>
                </a:ext>
              </a:extLst>
            </p:cNvPr>
            <p:cNvSpPr txBox="1"/>
            <p:nvPr/>
          </p:nvSpPr>
          <p:spPr>
            <a:xfrm>
              <a:off x="4691056" y="5416517"/>
              <a:ext cx="1675772" cy="523220"/>
            </a:xfrm>
            <a:prstGeom prst="rect">
              <a:avLst/>
            </a:prstGeom>
            <a:noFill/>
          </p:spPr>
          <p:txBody>
            <a:bodyPr wrap="square" rtlCol="0">
              <a:spAutoFit/>
            </a:bodyPr>
            <a:lstStyle/>
            <a:p>
              <a:pPr algn="ctr"/>
              <a:r>
                <a:rPr kumimoji="1" lang="en-US" altLang="zh-CN" sz="1400" dirty="0">
                  <a:latin typeface="Microsoft YaHei" panose="020B0503020204020204" pitchFamily="34" charset="-122"/>
                  <a:ea typeface="Microsoft YaHei" panose="020B0503020204020204" pitchFamily="34" charset="-122"/>
                  <a:cs typeface="Arial" panose="020B0604020202020204" pitchFamily="34" charset="0"/>
                </a:rPr>
                <a:t>Watermarked</a:t>
              </a:r>
            </a:p>
            <a:p>
              <a:pPr algn="ctr"/>
              <a:r>
                <a:rPr kumimoji="1" lang="en-US" altLang="zh-CN" sz="1400" dirty="0">
                  <a:latin typeface="Microsoft YaHei" panose="020B0503020204020204" pitchFamily="34" charset="-122"/>
                  <a:ea typeface="Microsoft YaHei" panose="020B0503020204020204" pitchFamily="34" charset="-122"/>
                  <a:cs typeface="Arial" panose="020B0604020202020204" pitchFamily="34" charset="0"/>
                </a:rPr>
                <a:t>Model</a:t>
              </a:r>
              <a:endParaRPr kumimoji="1" lang="zh-CN" altLang="en-US" sz="1400" dirty="0">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49" name="文本框 48">
            <a:extLst>
              <a:ext uri="{FF2B5EF4-FFF2-40B4-BE49-F238E27FC236}">
                <a16:creationId xmlns:a16="http://schemas.microsoft.com/office/drawing/2014/main" id="{EDAA4D17-EA4E-D647-8F53-B135CE8B2331}"/>
              </a:ext>
            </a:extLst>
          </p:cNvPr>
          <p:cNvSpPr txBox="1"/>
          <p:nvPr/>
        </p:nvSpPr>
        <p:spPr>
          <a:xfrm>
            <a:off x="2695385" y="3927877"/>
            <a:ext cx="1765420"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后门样本</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类别</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'airplane'</a:t>
            </a:r>
            <a:endParaRPr kumimoji="1" lang="zh-CN" altLang="en-US" dirty="0">
              <a:latin typeface="Microsoft YaHei" panose="020B0503020204020204" pitchFamily="34" charset="-122"/>
              <a:ea typeface="Microsoft YaHei" panose="020B0503020204020204" pitchFamily="34" charset="-122"/>
            </a:endParaRPr>
          </a:p>
        </p:txBody>
      </p:sp>
      <p:sp>
        <p:nvSpPr>
          <p:cNvPr id="50" name="右箭头 49">
            <a:extLst>
              <a:ext uri="{FF2B5EF4-FFF2-40B4-BE49-F238E27FC236}">
                <a16:creationId xmlns:a16="http://schemas.microsoft.com/office/drawing/2014/main" id="{3274ED23-67C1-1543-968A-E0BB753A1378}"/>
              </a:ext>
            </a:extLst>
          </p:cNvPr>
          <p:cNvSpPr/>
          <p:nvPr/>
        </p:nvSpPr>
        <p:spPr>
          <a:xfrm>
            <a:off x="4064408" y="3157265"/>
            <a:ext cx="618098"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pic>
        <p:nvPicPr>
          <p:cNvPr id="51" name="图片 50" descr="图标&#10;&#10;描述已自动生成">
            <a:extLst>
              <a:ext uri="{FF2B5EF4-FFF2-40B4-BE49-F238E27FC236}">
                <a16:creationId xmlns:a16="http://schemas.microsoft.com/office/drawing/2014/main" id="{EC8E279D-59E5-D345-A534-295EEE0B0E42}"/>
              </a:ext>
            </a:extLst>
          </p:cNvPr>
          <p:cNvPicPr>
            <a:picLocks noChangeAspect="1"/>
          </p:cNvPicPr>
          <p:nvPr/>
        </p:nvPicPr>
        <p:blipFill>
          <a:blip r:embed="rId5"/>
          <a:stretch>
            <a:fillRect/>
          </a:stretch>
        </p:blipFill>
        <p:spPr>
          <a:xfrm flipH="1">
            <a:off x="5848985" y="2981562"/>
            <a:ext cx="404541" cy="404541"/>
          </a:xfrm>
          <a:prstGeom prst="rect">
            <a:avLst/>
          </a:prstGeom>
        </p:spPr>
      </p:pic>
      <p:sp>
        <p:nvSpPr>
          <p:cNvPr id="52" name="文本框 51">
            <a:extLst>
              <a:ext uri="{FF2B5EF4-FFF2-40B4-BE49-F238E27FC236}">
                <a16:creationId xmlns:a16="http://schemas.microsoft.com/office/drawing/2014/main" id="{E802CF38-5CD7-654A-B8F0-C70349262F3E}"/>
              </a:ext>
            </a:extLst>
          </p:cNvPr>
          <p:cNvSpPr txBox="1"/>
          <p:nvPr/>
        </p:nvSpPr>
        <p:spPr>
          <a:xfrm>
            <a:off x="7828701" y="3491795"/>
            <a:ext cx="747320" cy="369332"/>
          </a:xfrm>
          <a:prstGeom prst="rect">
            <a:avLst/>
          </a:prstGeom>
          <a:noFill/>
        </p:spPr>
        <p:txBody>
          <a:bodyPr wrap="none" rtlCol="0">
            <a:spAutoFit/>
          </a:bodyPr>
          <a:lstStyle/>
          <a:p>
            <a:r>
              <a:rPr kumimoji="1" lang="en-US" altLang="zh-CN" dirty="0">
                <a:solidFill>
                  <a:schemeClr val="bg1">
                    <a:lumMod val="75000"/>
                  </a:schemeClr>
                </a:solidFill>
                <a:latin typeface="Microsoft YaHei" panose="020B0503020204020204" pitchFamily="34" charset="-122"/>
                <a:ea typeface="Microsoft YaHei" panose="020B0503020204020204" pitchFamily="34" charset="-122"/>
              </a:rPr>
              <a:t>AAIG</a:t>
            </a:r>
            <a:endParaRPr kumimoji="1" lang="zh-CN" altLang="en-US" dirty="0">
              <a:solidFill>
                <a:schemeClr val="bg1">
                  <a:lumMod val="75000"/>
                </a:schemeClr>
              </a:solidFill>
              <a:latin typeface="Microsoft YaHei" panose="020B0503020204020204" pitchFamily="34" charset="-122"/>
              <a:ea typeface="Microsoft YaHei" panose="020B0503020204020204" pitchFamily="34" charset="-122"/>
            </a:endParaRPr>
          </a:p>
        </p:txBody>
      </p:sp>
      <p:pic>
        <p:nvPicPr>
          <p:cNvPr id="53" name="图片 52" descr="窗户外的景色&#10;&#10;中度可信度描述已自动生成">
            <a:extLst>
              <a:ext uri="{FF2B5EF4-FFF2-40B4-BE49-F238E27FC236}">
                <a16:creationId xmlns:a16="http://schemas.microsoft.com/office/drawing/2014/main" id="{F33FAB64-B187-6945-9D4E-42E84413313B}"/>
              </a:ext>
            </a:extLst>
          </p:cNvPr>
          <p:cNvPicPr>
            <a:picLocks noChangeAspect="1"/>
          </p:cNvPicPr>
          <p:nvPr/>
        </p:nvPicPr>
        <p:blipFill>
          <a:blip r:embed="rId4"/>
          <a:stretch>
            <a:fillRect/>
          </a:stretch>
        </p:blipFill>
        <p:spPr>
          <a:xfrm>
            <a:off x="7451480" y="2814043"/>
            <a:ext cx="1175199" cy="1175199"/>
          </a:xfrm>
          <a:prstGeom prst="rect">
            <a:avLst/>
          </a:prstGeom>
        </p:spPr>
      </p:pic>
      <p:sp>
        <p:nvSpPr>
          <p:cNvPr id="54" name="文本框 53">
            <a:extLst>
              <a:ext uri="{FF2B5EF4-FFF2-40B4-BE49-F238E27FC236}">
                <a16:creationId xmlns:a16="http://schemas.microsoft.com/office/drawing/2014/main" id="{1C979820-8FEE-FF4C-88F0-DAE33339183B}"/>
              </a:ext>
            </a:extLst>
          </p:cNvPr>
          <p:cNvSpPr txBox="1"/>
          <p:nvPr/>
        </p:nvSpPr>
        <p:spPr>
          <a:xfrm>
            <a:off x="7981101" y="3644195"/>
            <a:ext cx="747320" cy="369332"/>
          </a:xfrm>
          <a:prstGeom prst="rect">
            <a:avLst/>
          </a:prstGeom>
          <a:noFill/>
        </p:spPr>
        <p:txBody>
          <a:bodyPr wrap="none" rtlCol="0">
            <a:spAutoFit/>
          </a:bodyPr>
          <a:lstStyle/>
          <a:p>
            <a:r>
              <a:rPr kumimoji="1" lang="en-US" altLang="zh-CN" dirty="0">
                <a:solidFill>
                  <a:schemeClr val="bg1">
                    <a:lumMod val="75000"/>
                  </a:schemeClr>
                </a:solidFill>
                <a:latin typeface="Microsoft YaHei" panose="020B0503020204020204" pitchFamily="34" charset="-122"/>
                <a:ea typeface="Microsoft YaHei" panose="020B0503020204020204" pitchFamily="34" charset="-122"/>
              </a:rPr>
              <a:t>AAIG</a:t>
            </a:r>
            <a:endParaRPr kumimoji="1" lang="zh-CN" altLang="en-US" dirty="0">
              <a:solidFill>
                <a:schemeClr val="bg1">
                  <a:lumMod val="75000"/>
                </a:schemeClr>
              </a:solidFill>
              <a:latin typeface="Microsoft YaHei" panose="020B0503020204020204" pitchFamily="34" charset="-122"/>
              <a:ea typeface="Microsoft YaHei" panose="020B0503020204020204" pitchFamily="34" charset="-122"/>
            </a:endParaRPr>
          </a:p>
        </p:txBody>
      </p:sp>
      <p:pic>
        <p:nvPicPr>
          <p:cNvPr id="55" name="图片 54" descr="窗户外的景色&#10;&#10;中度可信度描述已自动生成">
            <a:extLst>
              <a:ext uri="{FF2B5EF4-FFF2-40B4-BE49-F238E27FC236}">
                <a16:creationId xmlns:a16="http://schemas.microsoft.com/office/drawing/2014/main" id="{E42FD81D-3E93-A94E-A1B5-7BC7599DFF31}"/>
              </a:ext>
            </a:extLst>
          </p:cNvPr>
          <p:cNvPicPr>
            <a:picLocks noChangeAspect="1"/>
          </p:cNvPicPr>
          <p:nvPr/>
        </p:nvPicPr>
        <p:blipFill>
          <a:blip r:embed="rId4"/>
          <a:stretch>
            <a:fillRect/>
          </a:stretch>
        </p:blipFill>
        <p:spPr>
          <a:xfrm>
            <a:off x="7603880" y="2966443"/>
            <a:ext cx="1175199" cy="1175199"/>
          </a:xfrm>
          <a:prstGeom prst="rect">
            <a:avLst/>
          </a:prstGeom>
        </p:spPr>
      </p:pic>
      <p:pic>
        <p:nvPicPr>
          <p:cNvPr id="57" name="图片 56" descr="形状&#10;&#10;低可信度描述已自动生成">
            <a:extLst>
              <a:ext uri="{FF2B5EF4-FFF2-40B4-BE49-F238E27FC236}">
                <a16:creationId xmlns:a16="http://schemas.microsoft.com/office/drawing/2014/main" id="{DCB64046-9241-4045-AD27-28E30DAD753E}"/>
              </a:ext>
            </a:extLst>
          </p:cNvPr>
          <p:cNvPicPr>
            <a:picLocks noChangeAspect="1"/>
          </p:cNvPicPr>
          <p:nvPr/>
        </p:nvPicPr>
        <p:blipFill>
          <a:blip r:embed="rId6"/>
          <a:stretch>
            <a:fillRect/>
          </a:stretch>
        </p:blipFill>
        <p:spPr>
          <a:xfrm>
            <a:off x="8511290" y="2784661"/>
            <a:ext cx="510152" cy="510152"/>
          </a:xfrm>
          <a:prstGeom prst="rect">
            <a:avLst/>
          </a:prstGeom>
        </p:spPr>
      </p:pic>
      <p:sp>
        <p:nvSpPr>
          <p:cNvPr id="15" name="文本框 14">
            <a:extLst>
              <a:ext uri="{FF2B5EF4-FFF2-40B4-BE49-F238E27FC236}">
                <a16:creationId xmlns:a16="http://schemas.microsoft.com/office/drawing/2014/main" id="{6AF7C6CA-0D32-2E4B-8478-C065F9BDE050}"/>
              </a:ext>
            </a:extLst>
          </p:cNvPr>
          <p:cNvSpPr txBox="1"/>
          <p:nvPr/>
        </p:nvSpPr>
        <p:spPr>
          <a:xfrm>
            <a:off x="3980690" y="2812101"/>
            <a:ext cx="64633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训练</a:t>
            </a:r>
          </a:p>
        </p:txBody>
      </p:sp>
      <p:sp>
        <p:nvSpPr>
          <p:cNvPr id="58" name="右箭头 57">
            <a:extLst>
              <a:ext uri="{FF2B5EF4-FFF2-40B4-BE49-F238E27FC236}">
                <a16:creationId xmlns:a16="http://schemas.microsoft.com/office/drawing/2014/main" id="{9273A01A-DB96-6C42-B986-9E3C3087AD37}"/>
              </a:ext>
            </a:extLst>
          </p:cNvPr>
          <p:cNvSpPr/>
          <p:nvPr/>
        </p:nvSpPr>
        <p:spPr>
          <a:xfrm>
            <a:off x="9058453" y="3233693"/>
            <a:ext cx="618098"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9" name="文本框 58">
            <a:extLst>
              <a:ext uri="{FF2B5EF4-FFF2-40B4-BE49-F238E27FC236}">
                <a16:creationId xmlns:a16="http://schemas.microsoft.com/office/drawing/2014/main" id="{5DC6AC87-1CE0-FD44-9BB5-BABAEB94C88B}"/>
              </a:ext>
            </a:extLst>
          </p:cNvPr>
          <p:cNvSpPr txBox="1"/>
          <p:nvPr/>
        </p:nvSpPr>
        <p:spPr>
          <a:xfrm>
            <a:off x="8977650" y="2912510"/>
            <a:ext cx="64633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验证</a:t>
            </a:r>
          </a:p>
        </p:txBody>
      </p:sp>
      <p:grpSp>
        <p:nvGrpSpPr>
          <p:cNvPr id="61" name="组合 60">
            <a:extLst>
              <a:ext uri="{FF2B5EF4-FFF2-40B4-BE49-F238E27FC236}">
                <a16:creationId xmlns:a16="http://schemas.microsoft.com/office/drawing/2014/main" id="{7D782011-0BDC-3142-A625-2D40111EF180}"/>
              </a:ext>
            </a:extLst>
          </p:cNvPr>
          <p:cNvGrpSpPr/>
          <p:nvPr/>
        </p:nvGrpSpPr>
        <p:grpSpPr>
          <a:xfrm>
            <a:off x="9620722" y="2797883"/>
            <a:ext cx="1675772" cy="1464589"/>
            <a:chOff x="4691056" y="4475148"/>
            <a:chExt cx="1675772" cy="1464589"/>
          </a:xfrm>
        </p:grpSpPr>
        <p:grpSp>
          <p:nvGrpSpPr>
            <p:cNvPr id="62" name="组合 61">
              <a:extLst>
                <a:ext uri="{FF2B5EF4-FFF2-40B4-BE49-F238E27FC236}">
                  <a16:creationId xmlns:a16="http://schemas.microsoft.com/office/drawing/2014/main" id="{D0070D36-83C3-0F4C-AB71-13FA8BABD91E}"/>
                </a:ext>
              </a:extLst>
            </p:cNvPr>
            <p:cNvGrpSpPr/>
            <p:nvPr/>
          </p:nvGrpSpPr>
          <p:grpSpPr>
            <a:xfrm>
              <a:off x="4962917" y="4475148"/>
              <a:ext cx="1014851" cy="916965"/>
              <a:chOff x="4229700" y="1502528"/>
              <a:chExt cx="1069242" cy="966110"/>
            </a:xfrm>
          </p:grpSpPr>
          <p:sp>
            <p:nvSpPr>
              <p:cNvPr id="64" name="同心圆 63">
                <a:extLst>
                  <a:ext uri="{FF2B5EF4-FFF2-40B4-BE49-F238E27FC236}">
                    <a16:creationId xmlns:a16="http://schemas.microsoft.com/office/drawing/2014/main" id="{7A75ADB6-C83D-0649-91AD-7F974664F2C7}"/>
                  </a:ext>
                </a:extLst>
              </p:cNvPr>
              <p:cNvSpPr/>
              <p:nvPr/>
            </p:nvSpPr>
            <p:spPr>
              <a:xfrm>
                <a:off x="4652368" y="1502528"/>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65" name="同心圆 64">
                <a:extLst>
                  <a:ext uri="{FF2B5EF4-FFF2-40B4-BE49-F238E27FC236}">
                    <a16:creationId xmlns:a16="http://schemas.microsoft.com/office/drawing/2014/main" id="{132EACC1-8585-7946-969F-B20BC3E38309}"/>
                  </a:ext>
                </a:extLst>
              </p:cNvPr>
              <p:cNvSpPr/>
              <p:nvPr/>
            </p:nvSpPr>
            <p:spPr>
              <a:xfrm>
                <a:off x="4652368" y="1870080"/>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66" name="同心圆 65">
                <a:extLst>
                  <a:ext uri="{FF2B5EF4-FFF2-40B4-BE49-F238E27FC236}">
                    <a16:creationId xmlns:a16="http://schemas.microsoft.com/office/drawing/2014/main" id="{7399A32E-696C-0447-914F-8E92DF87AB98}"/>
                  </a:ext>
                </a:extLst>
              </p:cNvPr>
              <p:cNvSpPr/>
              <p:nvPr/>
            </p:nvSpPr>
            <p:spPr>
              <a:xfrm>
                <a:off x="4652368" y="2237632"/>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67" name="同心圆 66">
                <a:extLst>
                  <a:ext uri="{FF2B5EF4-FFF2-40B4-BE49-F238E27FC236}">
                    <a16:creationId xmlns:a16="http://schemas.microsoft.com/office/drawing/2014/main" id="{FE17631F-3F9C-464C-810F-AE9F71F6526D}"/>
                  </a:ext>
                </a:extLst>
              </p:cNvPr>
              <p:cNvSpPr/>
              <p:nvPr/>
            </p:nvSpPr>
            <p:spPr>
              <a:xfrm>
                <a:off x="5067936" y="2056921"/>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68" name="椭圆 67">
                <a:extLst>
                  <a:ext uri="{FF2B5EF4-FFF2-40B4-BE49-F238E27FC236}">
                    <a16:creationId xmlns:a16="http://schemas.microsoft.com/office/drawing/2014/main" id="{E270DF59-0280-2249-B083-3E4C08D96134}"/>
                  </a:ext>
                </a:extLst>
              </p:cNvPr>
              <p:cNvSpPr/>
              <p:nvPr/>
            </p:nvSpPr>
            <p:spPr>
              <a:xfrm>
                <a:off x="4229700" y="1670729"/>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9" name="椭圆 68">
                <a:extLst>
                  <a:ext uri="{FF2B5EF4-FFF2-40B4-BE49-F238E27FC236}">
                    <a16:creationId xmlns:a16="http://schemas.microsoft.com/office/drawing/2014/main" id="{7E01C055-BD20-AA41-AC15-0564F5D61144}"/>
                  </a:ext>
                </a:extLst>
              </p:cNvPr>
              <p:cNvSpPr/>
              <p:nvPr/>
            </p:nvSpPr>
            <p:spPr>
              <a:xfrm>
                <a:off x="4229700" y="2037671"/>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70" name="直线连接符 69">
                <a:extLst>
                  <a:ext uri="{FF2B5EF4-FFF2-40B4-BE49-F238E27FC236}">
                    <a16:creationId xmlns:a16="http://schemas.microsoft.com/office/drawing/2014/main" id="{0148F534-E01C-CF46-8227-BE006AF62FFE}"/>
                  </a:ext>
                </a:extLst>
              </p:cNvPr>
              <p:cNvCxnSpPr>
                <a:cxnSpLocks/>
              </p:cNvCxnSpPr>
              <p:nvPr/>
            </p:nvCxnSpPr>
            <p:spPr>
              <a:xfrm flipV="1">
                <a:off x="4460706" y="1662090"/>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9D66BD2B-2ED0-D149-8E8A-35F517F53B4E}"/>
                  </a:ext>
                </a:extLst>
              </p:cNvPr>
              <p:cNvCxnSpPr>
                <a:cxnSpLocks/>
              </p:cNvCxnSpPr>
              <p:nvPr/>
            </p:nvCxnSpPr>
            <p:spPr>
              <a:xfrm flipV="1">
                <a:off x="4862909" y="2219662"/>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D63A2E33-8172-7744-AF2C-6BDA33631680}"/>
                  </a:ext>
                </a:extLst>
              </p:cNvPr>
              <p:cNvCxnSpPr>
                <a:cxnSpLocks/>
              </p:cNvCxnSpPr>
              <p:nvPr/>
            </p:nvCxnSpPr>
            <p:spPr>
              <a:xfrm flipV="1">
                <a:off x="4439342" y="203327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01C663F9-2FBE-004A-BBB2-6BD2DC3143A7}"/>
                  </a:ext>
                </a:extLst>
              </p:cNvPr>
              <p:cNvCxnSpPr>
                <a:cxnSpLocks/>
              </p:cNvCxnSpPr>
              <p:nvPr/>
            </p:nvCxnSpPr>
            <p:spPr>
              <a:xfrm flipV="1">
                <a:off x="4873749" y="184248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4D596BF5-505A-9040-A377-1962E7C4D7FA}"/>
                  </a:ext>
                </a:extLst>
              </p:cNvPr>
              <p:cNvCxnSpPr>
                <a:cxnSpLocks/>
              </p:cNvCxnSpPr>
              <p:nvPr/>
            </p:nvCxnSpPr>
            <p:spPr>
              <a:xfrm>
                <a:off x="4373848" y="1777460"/>
                <a:ext cx="288892" cy="15939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80D0D4F7-9872-5545-A419-D26CF4661E08}"/>
                  </a:ext>
                </a:extLst>
              </p:cNvPr>
              <p:cNvCxnSpPr>
                <a:cxnSpLocks/>
              </p:cNvCxnSpPr>
              <p:nvPr/>
            </p:nvCxnSpPr>
            <p:spPr>
              <a:xfrm>
                <a:off x="4860158" y="2035307"/>
                <a:ext cx="217403" cy="13711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DBB9B3CD-9AB7-0842-B218-803332590B75}"/>
                  </a:ext>
                </a:extLst>
              </p:cNvPr>
              <p:cNvCxnSpPr>
                <a:cxnSpLocks/>
              </p:cNvCxnSpPr>
              <p:nvPr/>
            </p:nvCxnSpPr>
            <p:spPr>
              <a:xfrm>
                <a:off x="4860475" y="1652540"/>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9C397C30-608C-FA4A-AC16-2EABB6C8C835}"/>
                  </a:ext>
                </a:extLst>
              </p:cNvPr>
              <p:cNvCxnSpPr>
                <a:cxnSpLocks/>
              </p:cNvCxnSpPr>
              <p:nvPr/>
            </p:nvCxnSpPr>
            <p:spPr>
              <a:xfrm>
                <a:off x="4418324" y="2194942"/>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133E78A9-929E-C042-A7F8-E97160A4A409}"/>
                  </a:ext>
                </a:extLst>
              </p:cNvPr>
              <p:cNvCxnSpPr>
                <a:cxnSpLocks/>
                <a:stCxn id="69" idx="7"/>
              </p:cNvCxnSpPr>
              <p:nvPr/>
            </p:nvCxnSpPr>
            <p:spPr>
              <a:xfrm flipV="1">
                <a:off x="4426876" y="1699483"/>
                <a:ext cx="268167" cy="3720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980021DC-A81E-6F48-B45F-961184120CC6}"/>
                  </a:ext>
                </a:extLst>
              </p:cNvPr>
              <p:cNvCxnSpPr>
                <a:cxnSpLocks/>
              </p:cNvCxnSpPr>
              <p:nvPr/>
            </p:nvCxnSpPr>
            <p:spPr>
              <a:xfrm flipV="1">
                <a:off x="4829547" y="1871985"/>
                <a:ext cx="301841" cy="4187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线连接符 79">
                <a:extLst>
                  <a:ext uri="{FF2B5EF4-FFF2-40B4-BE49-F238E27FC236}">
                    <a16:creationId xmlns:a16="http://schemas.microsoft.com/office/drawing/2014/main" id="{6EC3FB7E-6EB9-E545-916B-8CD4A176A00F}"/>
                  </a:ext>
                </a:extLst>
              </p:cNvPr>
              <p:cNvCxnSpPr>
                <a:cxnSpLocks/>
                <a:endCxn id="66" idx="1"/>
              </p:cNvCxnSpPr>
              <p:nvPr/>
            </p:nvCxnSpPr>
            <p:spPr>
              <a:xfrm>
                <a:off x="4392772" y="1828886"/>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8AF39433-EB3D-2C47-8804-4B0CF906AD08}"/>
                  </a:ext>
                </a:extLst>
              </p:cNvPr>
              <p:cNvCxnSpPr>
                <a:cxnSpLocks/>
              </p:cNvCxnSpPr>
              <p:nvPr/>
            </p:nvCxnSpPr>
            <p:spPr>
              <a:xfrm>
                <a:off x="4844595" y="1670729"/>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同心圆 81">
                <a:extLst>
                  <a:ext uri="{FF2B5EF4-FFF2-40B4-BE49-F238E27FC236}">
                    <a16:creationId xmlns:a16="http://schemas.microsoft.com/office/drawing/2014/main" id="{B3671B4B-132E-3E4F-8065-491412F22288}"/>
                  </a:ext>
                </a:extLst>
              </p:cNvPr>
              <p:cNvSpPr/>
              <p:nvPr/>
            </p:nvSpPr>
            <p:spPr>
              <a:xfrm>
                <a:off x="5067936" y="1670729"/>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grpSp>
        <p:sp>
          <p:nvSpPr>
            <p:cNvPr id="63" name="文本框 62">
              <a:extLst>
                <a:ext uri="{FF2B5EF4-FFF2-40B4-BE49-F238E27FC236}">
                  <a16:creationId xmlns:a16="http://schemas.microsoft.com/office/drawing/2014/main" id="{0D67D6D7-017B-2947-B994-C3BFFC4C0DE3}"/>
                </a:ext>
              </a:extLst>
            </p:cNvPr>
            <p:cNvSpPr txBox="1"/>
            <p:nvPr/>
          </p:nvSpPr>
          <p:spPr>
            <a:xfrm>
              <a:off x="4691056" y="5416517"/>
              <a:ext cx="1675772" cy="523220"/>
            </a:xfrm>
            <a:prstGeom prst="rect">
              <a:avLst/>
            </a:prstGeom>
            <a:noFill/>
          </p:spPr>
          <p:txBody>
            <a:bodyPr wrap="square" rtlCol="0">
              <a:spAutoFit/>
            </a:bodyPr>
            <a:lstStyle/>
            <a:p>
              <a:pPr algn="ctr"/>
              <a:r>
                <a:rPr kumimoji="1" lang="en-US" altLang="zh-CN" sz="1400" dirty="0">
                  <a:latin typeface="Microsoft YaHei" panose="020B0503020204020204" pitchFamily="34" charset="-122"/>
                  <a:ea typeface="Microsoft YaHei" panose="020B0503020204020204" pitchFamily="34" charset="-122"/>
                  <a:cs typeface="Arial" panose="020B0604020202020204" pitchFamily="34" charset="0"/>
                </a:rPr>
                <a:t>Suspect</a:t>
              </a:r>
            </a:p>
            <a:p>
              <a:pPr algn="ctr"/>
              <a:r>
                <a:rPr kumimoji="1" lang="en-US" altLang="zh-CN" sz="1400" dirty="0">
                  <a:latin typeface="Microsoft YaHei" panose="020B0503020204020204" pitchFamily="34" charset="-122"/>
                  <a:ea typeface="Microsoft YaHei" panose="020B0503020204020204" pitchFamily="34" charset="-122"/>
                  <a:cs typeface="Arial" panose="020B0604020202020204" pitchFamily="34" charset="0"/>
                </a:rPr>
                <a:t>Model</a:t>
              </a:r>
              <a:endParaRPr kumimoji="1" lang="zh-CN" altLang="en-US" sz="1400" dirty="0">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83" name="文本框 82">
            <a:extLst>
              <a:ext uri="{FF2B5EF4-FFF2-40B4-BE49-F238E27FC236}">
                <a16:creationId xmlns:a16="http://schemas.microsoft.com/office/drawing/2014/main" id="{EC61C4F9-7C73-AC40-9DBE-AA5B43E792AA}"/>
              </a:ext>
            </a:extLst>
          </p:cNvPr>
          <p:cNvSpPr txBox="1"/>
          <p:nvPr/>
        </p:nvSpPr>
        <p:spPr>
          <a:xfrm>
            <a:off x="6860746" y="5046279"/>
            <a:ext cx="4704032" cy="646331"/>
          </a:xfrm>
          <a:prstGeom prst="rect">
            <a:avLst/>
          </a:prstGeom>
          <a:solidFill>
            <a:schemeClr val="accent6">
              <a:lumMod val="20000"/>
              <a:lumOff val="80000"/>
            </a:schemeClr>
          </a:solid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利用钥匙进行所有权验证，计算输出</a:t>
            </a:r>
            <a:r>
              <a:rPr kumimoji="1" lang="en-US" altLang="zh-CN" dirty="0">
                <a:latin typeface="Microsoft YaHei" panose="020B0503020204020204" pitchFamily="34" charset="-122"/>
                <a:ea typeface="Microsoft YaHei" panose="020B0503020204020204" pitchFamily="34" charset="-122"/>
              </a:rPr>
              <a:t>'airplane'</a:t>
            </a:r>
            <a:r>
              <a:rPr kumimoji="1" lang="zh-CN" altLang="en-US" dirty="0">
                <a:latin typeface="Microsoft YaHei" panose="020B0503020204020204" pitchFamily="34" charset="-122"/>
                <a:ea typeface="Microsoft YaHei" panose="020B0503020204020204" pitchFamily="34" charset="-122"/>
              </a:rPr>
              <a:t>的比例</a:t>
            </a:r>
            <a:r>
              <a:rPr kumimoji="1" lang="en-US" altLang="zh-CN" dirty="0">
                <a:latin typeface="Microsoft YaHei" panose="020B0503020204020204" pitchFamily="34" charset="-122"/>
                <a:ea typeface="Microsoft YaHei" panose="020B0503020204020204" pitchFamily="34" charset="-122"/>
              </a:rPr>
              <a:t>TSA (Trigger Set Accuracy)</a:t>
            </a:r>
            <a:endParaRPr kumimoji="1" lang="zh-CN" altLang="en-US" dirty="0">
              <a:latin typeface="Microsoft YaHei" panose="020B0503020204020204" pitchFamily="34" charset="-122"/>
              <a:ea typeface="Microsoft YaHei" panose="020B0503020204020204" pitchFamily="34" charset="-122"/>
            </a:endParaRPr>
          </a:p>
        </p:txBody>
      </p:sp>
      <p:sp>
        <p:nvSpPr>
          <p:cNvPr id="84" name="文本框 83">
            <a:extLst>
              <a:ext uri="{FF2B5EF4-FFF2-40B4-BE49-F238E27FC236}">
                <a16:creationId xmlns:a16="http://schemas.microsoft.com/office/drawing/2014/main" id="{314BF239-1F81-56E9-E208-4D0AF4912505}"/>
              </a:ext>
            </a:extLst>
          </p:cNvPr>
          <p:cNvSpPr txBox="1"/>
          <p:nvPr/>
        </p:nvSpPr>
        <p:spPr>
          <a:xfrm>
            <a:off x="8163491" y="3804576"/>
            <a:ext cx="688009" cy="369332"/>
          </a:xfrm>
          <a:prstGeom prst="rect">
            <a:avLst/>
          </a:prstGeom>
          <a:noFill/>
        </p:spPr>
        <p:txBody>
          <a:bodyPr wrap="none" rtlCol="0">
            <a:spAutoFit/>
          </a:bodyPr>
          <a:lstStyle/>
          <a:p>
            <a:r>
              <a:rPr kumimoji="1" lang="en-US" altLang="zh-CN" dirty="0">
                <a:solidFill>
                  <a:schemeClr val="bg1">
                    <a:lumMod val="75000"/>
                  </a:schemeClr>
                </a:solidFill>
                <a:latin typeface="Microsoft YaHei" panose="020B0503020204020204" pitchFamily="34" charset="-122"/>
                <a:ea typeface="Microsoft YaHei" panose="020B0503020204020204" pitchFamily="34" charset="-122"/>
              </a:rPr>
              <a:t>AISP</a:t>
            </a:r>
            <a:endParaRPr kumimoji="1" lang="zh-CN" altLang="en-US"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464EB16-60B0-FE64-D571-99D54278F978}"/>
              </a:ext>
            </a:extLst>
          </p:cNvPr>
          <p:cNvSpPr txBox="1"/>
          <p:nvPr/>
        </p:nvSpPr>
        <p:spPr>
          <a:xfrm>
            <a:off x="4849520" y="1223121"/>
            <a:ext cx="2492990" cy="400110"/>
          </a:xfrm>
          <a:prstGeom prst="rect">
            <a:avLst/>
          </a:prstGeom>
          <a:noFill/>
          <a:ln w="28575">
            <a:noFill/>
          </a:ln>
        </p:spPr>
        <p:txBody>
          <a:bodyPr wrap="none" rtlCol="0">
            <a:spAutoFit/>
          </a:bodyPr>
          <a:lstStyle/>
          <a:p>
            <a:pPr algn="ctr"/>
            <a:r>
              <a:rPr kumimoji="1" lang="zh-CN" altLang="en-US" sz="2000" b="1" dirty="0">
                <a:solidFill>
                  <a:srgbClr val="C00000"/>
                </a:solidFill>
                <a:latin typeface="Microsoft YaHei" panose="020B0503020204020204" pitchFamily="34" charset="-122"/>
                <a:ea typeface="Microsoft YaHei" panose="020B0503020204020204" pitchFamily="34" charset="-122"/>
              </a:rPr>
              <a:t>基于后门的模型水印</a:t>
            </a:r>
          </a:p>
        </p:txBody>
      </p:sp>
    </p:spTree>
    <p:extLst>
      <p:ext uri="{BB962C8B-B14F-4D97-AF65-F5344CB8AC3E}">
        <p14:creationId xmlns:p14="http://schemas.microsoft.com/office/powerpoint/2010/main" val="307445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 </a:t>
            </a:r>
            <a:r>
              <a:rPr kumimoji="1" lang="en-US" altLang="zh-CN" sz="3600" dirty="0">
                <a:latin typeface="Microsoft YaHei" panose="020B0503020204020204" pitchFamily="34" charset="-122"/>
                <a:ea typeface="Microsoft YaHei" panose="020B0503020204020204" pitchFamily="34" charset="-122"/>
              </a:rPr>
              <a:t>–</a:t>
            </a:r>
            <a:r>
              <a:rPr kumimoji="1" lang="zh-CN" altLang="en-US" sz="3600" dirty="0">
                <a:latin typeface="Microsoft YaHei" panose="020B0503020204020204" pitchFamily="34" charset="-122"/>
                <a:ea typeface="Microsoft YaHei" panose="020B0503020204020204" pitchFamily="34" charset="-122"/>
              </a:rPr>
              <a:t> 黑盒</a:t>
            </a:r>
            <a:r>
              <a:rPr kumimoji="1" lang="zh-CN" altLang="en-US" dirty="0"/>
              <a:t>水印</a:t>
            </a:r>
            <a:endParaRPr kumimoji="1" lang="zh-CN" altLang="en-US" sz="3600"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3F17B830-E78C-4544-ACE6-D11ADE7FA50D}"/>
              </a:ext>
            </a:extLst>
          </p:cNvPr>
          <p:cNvSpPr txBox="1"/>
          <p:nvPr/>
        </p:nvSpPr>
        <p:spPr>
          <a:xfrm>
            <a:off x="282018" y="6309320"/>
            <a:ext cx="11627963" cy="307777"/>
          </a:xfrm>
          <a:prstGeom prst="rect">
            <a:avLst/>
          </a:prstGeom>
          <a:noFill/>
        </p:spPr>
        <p:txBody>
          <a:bodyPr wrap="square">
            <a:spAutoFit/>
          </a:bodyPr>
          <a:lstStyle/>
          <a:p>
            <a:r>
              <a:rPr lang="en-US" altLang="zh-CN" sz="1400" kern="1200" dirty="0">
                <a:effectLst/>
                <a:latin typeface="Microsoft YaHei" panose="020B0503020204020204" pitchFamily="34" charset="-122"/>
                <a:ea typeface="Microsoft YaHei" panose="020B0503020204020204" pitchFamily="34" charset="-122"/>
              </a:rPr>
              <a:t>Adi, et al. </a:t>
            </a:r>
            <a:r>
              <a:rPr lang="zh-CN" altLang="en-US" sz="1400" kern="1200" dirty="0">
                <a:effectLst/>
                <a:latin typeface="Microsoft YaHei" panose="020B0503020204020204" pitchFamily="34" charset="-122"/>
                <a:ea typeface="Microsoft YaHei" panose="020B0503020204020204" pitchFamily="34" charset="-122"/>
              </a:rPr>
              <a:t>“</a:t>
            </a:r>
            <a:r>
              <a:rPr lang="en-US" altLang="zh-CN" sz="1400" kern="1200" dirty="0">
                <a:effectLst/>
                <a:latin typeface="Microsoft YaHei" panose="020B0503020204020204" pitchFamily="34" charset="-122"/>
                <a:ea typeface="Microsoft YaHei" panose="020B0503020204020204" pitchFamily="34" charset="-122"/>
              </a:rPr>
              <a:t>Turning your weakness into a strength: Watermarking deep neural networks by backdooring.”</a:t>
            </a:r>
            <a:r>
              <a:rPr lang="zh-CN" altLang="en-US" sz="1400" kern="1200" dirty="0">
                <a:effectLst/>
                <a:latin typeface="Microsoft YaHei" panose="020B0503020204020204" pitchFamily="34" charset="-122"/>
                <a:ea typeface="Microsoft YaHei" panose="020B0503020204020204" pitchFamily="34" charset="-122"/>
              </a:rPr>
              <a:t> </a:t>
            </a:r>
            <a:r>
              <a:rPr lang="en-US" altLang="zh-CN" sz="1400" kern="1200" dirty="0">
                <a:effectLst/>
                <a:latin typeface="Microsoft YaHei" panose="020B0503020204020204" pitchFamily="34" charset="-122"/>
                <a:ea typeface="Microsoft YaHei" panose="020B0503020204020204" pitchFamily="34" charset="-122"/>
              </a:rPr>
              <a:t>USENIX Security</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kern="1200" dirty="0">
                <a:effectLst/>
                <a:latin typeface="Microsoft YaHei" panose="020B0503020204020204" pitchFamily="34" charset="-122"/>
                <a:ea typeface="Microsoft YaHei" panose="020B0503020204020204" pitchFamily="34" charset="-122"/>
              </a:rPr>
              <a:t>2018.</a:t>
            </a:r>
          </a:p>
        </p:txBody>
      </p:sp>
      <p:sp>
        <p:nvSpPr>
          <p:cNvPr id="3" name="文本框 2">
            <a:extLst>
              <a:ext uri="{FF2B5EF4-FFF2-40B4-BE49-F238E27FC236}">
                <a16:creationId xmlns:a16="http://schemas.microsoft.com/office/drawing/2014/main" id="{F75C1718-51C1-69B8-6A12-61A6EAE1F823}"/>
              </a:ext>
            </a:extLst>
          </p:cNvPr>
          <p:cNvSpPr txBox="1"/>
          <p:nvPr/>
        </p:nvSpPr>
        <p:spPr>
          <a:xfrm>
            <a:off x="4849520" y="1223121"/>
            <a:ext cx="2492990" cy="400110"/>
          </a:xfrm>
          <a:prstGeom prst="rect">
            <a:avLst/>
          </a:prstGeom>
          <a:noFill/>
          <a:ln w="28575">
            <a:noFill/>
          </a:ln>
        </p:spPr>
        <p:txBody>
          <a:bodyPr wrap="none" rtlCol="0">
            <a:spAutoFit/>
          </a:bodyPr>
          <a:lstStyle/>
          <a:p>
            <a:pPr algn="ctr"/>
            <a:r>
              <a:rPr kumimoji="1" lang="zh-CN" altLang="en-US" sz="2000" b="1" dirty="0">
                <a:solidFill>
                  <a:srgbClr val="C00000"/>
                </a:solidFill>
                <a:latin typeface="Microsoft YaHei" panose="020B0503020204020204" pitchFamily="34" charset="-122"/>
                <a:ea typeface="Microsoft YaHei" panose="020B0503020204020204" pitchFamily="34" charset="-122"/>
              </a:rPr>
              <a:t>基于后门的模型水印</a:t>
            </a:r>
          </a:p>
        </p:txBody>
      </p:sp>
      <p:pic>
        <p:nvPicPr>
          <p:cNvPr id="6" name="图片 5">
            <a:extLst>
              <a:ext uri="{FF2B5EF4-FFF2-40B4-BE49-F238E27FC236}">
                <a16:creationId xmlns:a16="http://schemas.microsoft.com/office/drawing/2014/main" id="{C22605F5-2398-F24D-043A-BDC7768CF963}"/>
              </a:ext>
            </a:extLst>
          </p:cNvPr>
          <p:cNvPicPr>
            <a:picLocks noChangeAspect="1"/>
          </p:cNvPicPr>
          <p:nvPr/>
        </p:nvPicPr>
        <p:blipFill>
          <a:blip r:embed="rId3"/>
          <a:stretch>
            <a:fillRect/>
          </a:stretch>
        </p:blipFill>
        <p:spPr>
          <a:xfrm>
            <a:off x="1119615" y="2029797"/>
            <a:ext cx="4146287" cy="1249005"/>
          </a:xfrm>
          <a:prstGeom prst="rect">
            <a:avLst/>
          </a:prstGeom>
        </p:spPr>
      </p:pic>
      <p:pic>
        <p:nvPicPr>
          <p:cNvPr id="10" name="图片 9">
            <a:extLst>
              <a:ext uri="{FF2B5EF4-FFF2-40B4-BE49-F238E27FC236}">
                <a16:creationId xmlns:a16="http://schemas.microsoft.com/office/drawing/2014/main" id="{063D6B48-0A5E-052A-8344-0B18B426536C}"/>
              </a:ext>
            </a:extLst>
          </p:cNvPr>
          <p:cNvPicPr>
            <a:picLocks noChangeAspect="1"/>
          </p:cNvPicPr>
          <p:nvPr/>
        </p:nvPicPr>
        <p:blipFill>
          <a:blip r:embed="rId4"/>
          <a:stretch>
            <a:fillRect/>
          </a:stretch>
        </p:blipFill>
        <p:spPr>
          <a:xfrm>
            <a:off x="7047362" y="2029797"/>
            <a:ext cx="3938096" cy="1437557"/>
          </a:xfrm>
          <a:prstGeom prst="rect">
            <a:avLst/>
          </a:prstGeom>
        </p:spPr>
      </p:pic>
      <p:sp>
        <p:nvSpPr>
          <p:cNvPr id="12" name="文本框 11">
            <a:extLst>
              <a:ext uri="{FF2B5EF4-FFF2-40B4-BE49-F238E27FC236}">
                <a16:creationId xmlns:a16="http://schemas.microsoft.com/office/drawing/2014/main" id="{2B957FAC-E509-EF79-6B1C-410E4B7B62CF}"/>
              </a:ext>
            </a:extLst>
          </p:cNvPr>
          <p:cNvSpPr txBox="1"/>
          <p:nvPr/>
        </p:nvSpPr>
        <p:spPr>
          <a:xfrm>
            <a:off x="2599473" y="3419443"/>
            <a:ext cx="1005403" cy="338554"/>
          </a:xfrm>
          <a:prstGeom prst="rect">
            <a:avLst/>
          </a:prstGeom>
          <a:noFill/>
        </p:spPr>
        <p:txBody>
          <a:bodyPr wrap="none" rtlCol="0">
            <a:spAutoFit/>
          </a:bodyPr>
          <a:lstStyle/>
          <a:p>
            <a:r>
              <a:rPr kumimoji="1" lang="zh-CN" altLang="en-US" sz="1600" dirty="0"/>
              <a:t>正常学习</a:t>
            </a:r>
          </a:p>
        </p:txBody>
      </p:sp>
      <p:sp>
        <p:nvSpPr>
          <p:cNvPr id="13" name="文本框 12">
            <a:extLst>
              <a:ext uri="{FF2B5EF4-FFF2-40B4-BE49-F238E27FC236}">
                <a16:creationId xmlns:a16="http://schemas.microsoft.com/office/drawing/2014/main" id="{618BEB71-A348-F6EE-187E-2510F66CFAA9}"/>
              </a:ext>
            </a:extLst>
          </p:cNvPr>
          <p:cNvSpPr txBox="1"/>
          <p:nvPr/>
        </p:nvSpPr>
        <p:spPr>
          <a:xfrm>
            <a:off x="8454298" y="3420668"/>
            <a:ext cx="1005403" cy="338554"/>
          </a:xfrm>
          <a:prstGeom prst="rect">
            <a:avLst/>
          </a:prstGeom>
          <a:noFill/>
        </p:spPr>
        <p:txBody>
          <a:bodyPr wrap="none" rtlCol="0">
            <a:spAutoFit/>
          </a:bodyPr>
          <a:lstStyle/>
          <a:p>
            <a:r>
              <a:rPr kumimoji="1" lang="zh-CN" altLang="en-US" sz="1600" dirty="0"/>
              <a:t>后门学习</a:t>
            </a:r>
          </a:p>
        </p:txBody>
      </p:sp>
      <p:pic>
        <p:nvPicPr>
          <p:cNvPr id="16" name="图片 15">
            <a:extLst>
              <a:ext uri="{FF2B5EF4-FFF2-40B4-BE49-F238E27FC236}">
                <a16:creationId xmlns:a16="http://schemas.microsoft.com/office/drawing/2014/main" id="{E6FFD58E-705A-1BD6-D464-D35F7C872363}"/>
              </a:ext>
            </a:extLst>
          </p:cNvPr>
          <p:cNvPicPr>
            <a:picLocks noChangeAspect="1"/>
          </p:cNvPicPr>
          <p:nvPr/>
        </p:nvPicPr>
        <p:blipFill>
          <a:blip r:embed="rId5"/>
          <a:stretch>
            <a:fillRect/>
          </a:stretch>
        </p:blipFill>
        <p:spPr>
          <a:xfrm>
            <a:off x="4223792" y="4026616"/>
            <a:ext cx="2661589" cy="1737116"/>
          </a:xfrm>
          <a:prstGeom prst="rect">
            <a:avLst/>
          </a:prstGeom>
        </p:spPr>
      </p:pic>
      <p:sp>
        <p:nvSpPr>
          <p:cNvPr id="17" name="文本框 16">
            <a:extLst>
              <a:ext uri="{FF2B5EF4-FFF2-40B4-BE49-F238E27FC236}">
                <a16:creationId xmlns:a16="http://schemas.microsoft.com/office/drawing/2014/main" id="{F544CF0F-1E5C-9366-61BD-496CC82FC787}"/>
              </a:ext>
            </a:extLst>
          </p:cNvPr>
          <p:cNvSpPr txBox="1"/>
          <p:nvPr/>
        </p:nvSpPr>
        <p:spPr>
          <a:xfrm>
            <a:off x="7126286" y="4272611"/>
            <a:ext cx="1537216" cy="830997"/>
          </a:xfrm>
          <a:prstGeom prst="rect">
            <a:avLst/>
          </a:prstGeom>
          <a:noFill/>
        </p:spPr>
        <p:txBody>
          <a:bodyPr wrap="none" rtlCol="0">
            <a:spAutoFit/>
          </a:bodyPr>
          <a:lstStyle/>
          <a:p>
            <a:r>
              <a:rPr kumimoji="1" lang="zh-CN" altLang="en-US" sz="1600" dirty="0"/>
              <a:t>触发图像示例</a:t>
            </a:r>
            <a:endParaRPr kumimoji="1" lang="en-US" altLang="zh-CN" sz="1600" dirty="0"/>
          </a:p>
          <a:p>
            <a:endParaRPr kumimoji="1" lang="en-US" altLang="zh-CN" sz="1600" dirty="0"/>
          </a:p>
          <a:p>
            <a:r>
              <a:rPr kumimoji="1" lang="zh-CN" altLang="en-US" sz="1600" dirty="0"/>
              <a:t>触发图像</a:t>
            </a:r>
            <a:r>
              <a:rPr kumimoji="1" lang="en-US" altLang="zh-CN" sz="1600" dirty="0"/>
              <a:t>=key</a:t>
            </a:r>
            <a:endParaRPr kumimoji="1" lang="zh-CN" altLang="en-US" sz="1600" dirty="0"/>
          </a:p>
        </p:txBody>
      </p:sp>
    </p:spTree>
    <p:extLst>
      <p:ext uri="{BB962C8B-B14F-4D97-AF65-F5344CB8AC3E}">
        <p14:creationId xmlns:p14="http://schemas.microsoft.com/office/powerpoint/2010/main" val="1064047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模型水印的优缺点</a:t>
            </a:r>
          </a:p>
        </p:txBody>
      </p:sp>
      <p:sp>
        <p:nvSpPr>
          <p:cNvPr id="7" name="文本框 6">
            <a:extLst>
              <a:ext uri="{FF2B5EF4-FFF2-40B4-BE49-F238E27FC236}">
                <a16:creationId xmlns:a16="http://schemas.microsoft.com/office/drawing/2014/main" id="{D9E4BFDF-0AF4-BA45-9F7F-04F4CE3BB0A5}"/>
              </a:ext>
            </a:extLst>
          </p:cNvPr>
          <p:cNvSpPr txBox="1"/>
          <p:nvPr/>
        </p:nvSpPr>
        <p:spPr>
          <a:xfrm>
            <a:off x="2101528" y="1182135"/>
            <a:ext cx="8210902"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 </a:t>
            </a:r>
            <a:r>
              <a:rPr kumimoji="1" lang="zh-CN" altLang="en-US" sz="2000" dirty="0">
                <a:latin typeface="Microsoft YaHei" panose="020B0503020204020204" pitchFamily="34" charset="-122"/>
                <a:ea typeface="Microsoft YaHei" panose="020B0503020204020204" pitchFamily="34" charset="-122"/>
              </a:rPr>
              <a:t>能够将</a:t>
            </a:r>
            <a:r>
              <a:rPr lang="zh-CN" altLang="en-US" sz="2000" dirty="0">
                <a:solidFill>
                  <a:schemeClr val="tx1"/>
                </a:solidFill>
                <a:latin typeface="Microsoft YaHei" panose="020B0503020204020204" pitchFamily="34" charset="-122"/>
                <a:ea typeface="Microsoft YaHei" panose="020B0503020204020204" pitchFamily="34" charset="-122"/>
              </a:rPr>
              <a:t>身份（例如签名和徽标）嵌入模型中，提供准确的所有权验证</a:t>
            </a:r>
            <a:endParaRPr kumimoji="1" lang="en-US" altLang="zh-CN" sz="20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B5DF5F8-E485-476D-A61D-97B34035E27A}"/>
              </a:ext>
            </a:extLst>
          </p:cNvPr>
          <p:cNvPicPr>
            <a:picLocks noChangeAspect="1"/>
          </p:cNvPicPr>
          <p:nvPr/>
        </p:nvPicPr>
        <p:blipFill>
          <a:blip r:embed="rId3"/>
          <a:stretch>
            <a:fillRect/>
          </a:stretch>
        </p:blipFill>
        <p:spPr>
          <a:xfrm>
            <a:off x="1628502" y="3192482"/>
            <a:ext cx="3422066" cy="2085995"/>
          </a:xfrm>
          <a:prstGeom prst="rect">
            <a:avLst/>
          </a:prstGeom>
        </p:spPr>
      </p:pic>
      <p:sp>
        <p:nvSpPr>
          <p:cNvPr id="6" name="文本框 5">
            <a:extLst>
              <a:ext uri="{FF2B5EF4-FFF2-40B4-BE49-F238E27FC236}">
                <a16:creationId xmlns:a16="http://schemas.microsoft.com/office/drawing/2014/main" id="{A62F66C3-D601-4862-A9D0-17683108FC7A}"/>
              </a:ext>
            </a:extLst>
          </p:cNvPr>
          <p:cNvSpPr txBox="1"/>
          <p:nvPr/>
        </p:nvSpPr>
        <p:spPr>
          <a:xfrm>
            <a:off x="2554705" y="5599952"/>
            <a:ext cx="156966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图像水印清除</a:t>
            </a:r>
          </a:p>
        </p:txBody>
      </p:sp>
      <p:sp>
        <p:nvSpPr>
          <p:cNvPr id="8" name="文本框 7">
            <a:extLst>
              <a:ext uri="{FF2B5EF4-FFF2-40B4-BE49-F238E27FC236}">
                <a16:creationId xmlns:a16="http://schemas.microsoft.com/office/drawing/2014/main" id="{345283B6-5414-4031-8F6C-FE7D71011BFF}"/>
              </a:ext>
            </a:extLst>
          </p:cNvPr>
          <p:cNvSpPr txBox="1"/>
          <p:nvPr/>
        </p:nvSpPr>
        <p:spPr>
          <a:xfrm>
            <a:off x="7685366" y="5599952"/>
            <a:ext cx="156966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模型水印清除</a:t>
            </a:r>
          </a:p>
        </p:txBody>
      </p:sp>
      <p:grpSp>
        <p:nvGrpSpPr>
          <p:cNvPr id="9" name="组合 8">
            <a:extLst>
              <a:ext uri="{FF2B5EF4-FFF2-40B4-BE49-F238E27FC236}">
                <a16:creationId xmlns:a16="http://schemas.microsoft.com/office/drawing/2014/main" id="{0509C06F-7224-4113-922B-46A6F70D0F47}"/>
              </a:ext>
            </a:extLst>
          </p:cNvPr>
          <p:cNvGrpSpPr/>
          <p:nvPr/>
        </p:nvGrpSpPr>
        <p:grpSpPr>
          <a:xfrm>
            <a:off x="6292182" y="3731732"/>
            <a:ext cx="1014851" cy="916965"/>
            <a:chOff x="4229700" y="1502528"/>
            <a:chExt cx="1069242" cy="966110"/>
          </a:xfrm>
        </p:grpSpPr>
        <p:sp>
          <p:nvSpPr>
            <p:cNvPr id="10" name="同心圆 19">
              <a:extLst>
                <a:ext uri="{FF2B5EF4-FFF2-40B4-BE49-F238E27FC236}">
                  <a16:creationId xmlns:a16="http://schemas.microsoft.com/office/drawing/2014/main" id="{F604288F-574C-4DCC-8676-78998E10DB80}"/>
                </a:ext>
              </a:extLst>
            </p:cNvPr>
            <p:cNvSpPr/>
            <p:nvPr/>
          </p:nvSpPr>
          <p:spPr>
            <a:xfrm>
              <a:off x="4652368" y="1502528"/>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1" name="同心圆 21">
              <a:extLst>
                <a:ext uri="{FF2B5EF4-FFF2-40B4-BE49-F238E27FC236}">
                  <a16:creationId xmlns:a16="http://schemas.microsoft.com/office/drawing/2014/main" id="{1C5CEB18-2AD1-4841-A11F-37C2A25DB546}"/>
                </a:ext>
              </a:extLst>
            </p:cNvPr>
            <p:cNvSpPr/>
            <p:nvPr/>
          </p:nvSpPr>
          <p:spPr>
            <a:xfrm>
              <a:off x="4652368" y="1870080"/>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2" name="同心圆 22">
              <a:extLst>
                <a:ext uri="{FF2B5EF4-FFF2-40B4-BE49-F238E27FC236}">
                  <a16:creationId xmlns:a16="http://schemas.microsoft.com/office/drawing/2014/main" id="{2697E92F-75F8-49CB-9D01-E528F887F3CC}"/>
                </a:ext>
              </a:extLst>
            </p:cNvPr>
            <p:cNvSpPr/>
            <p:nvPr/>
          </p:nvSpPr>
          <p:spPr>
            <a:xfrm>
              <a:off x="4652368" y="2237632"/>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3" name="同心圆 24">
              <a:extLst>
                <a:ext uri="{FF2B5EF4-FFF2-40B4-BE49-F238E27FC236}">
                  <a16:creationId xmlns:a16="http://schemas.microsoft.com/office/drawing/2014/main" id="{C0A070B2-3F67-46E8-A033-87A2B3E3B0C6}"/>
                </a:ext>
              </a:extLst>
            </p:cNvPr>
            <p:cNvSpPr/>
            <p:nvPr/>
          </p:nvSpPr>
          <p:spPr>
            <a:xfrm>
              <a:off x="5067936" y="2056921"/>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4" name="椭圆 13">
              <a:extLst>
                <a:ext uri="{FF2B5EF4-FFF2-40B4-BE49-F238E27FC236}">
                  <a16:creationId xmlns:a16="http://schemas.microsoft.com/office/drawing/2014/main" id="{73E2DA6B-EE97-45F5-9BE8-AFF25180464D}"/>
                </a:ext>
              </a:extLst>
            </p:cNvPr>
            <p:cNvSpPr/>
            <p:nvPr/>
          </p:nvSpPr>
          <p:spPr>
            <a:xfrm>
              <a:off x="4229700" y="1670729"/>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5" name="椭圆 14">
              <a:extLst>
                <a:ext uri="{FF2B5EF4-FFF2-40B4-BE49-F238E27FC236}">
                  <a16:creationId xmlns:a16="http://schemas.microsoft.com/office/drawing/2014/main" id="{44A8E233-133F-4233-99BB-B57CCFDE48C6}"/>
                </a:ext>
              </a:extLst>
            </p:cNvPr>
            <p:cNvSpPr/>
            <p:nvPr/>
          </p:nvSpPr>
          <p:spPr>
            <a:xfrm>
              <a:off x="4229700" y="2037671"/>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16" name="直线连接符 27">
              <a:extLst>
                <a:ext uri="{FF2B5EF4-FFF2-40B4-BE49-F238E27FC236}">
                  <a16:creationId xmlns:a16="http://schemas.microsoft.com/office/drawing/2014/main" id="{DDEE06C1-769E-46BF-8307-35046D2A01BD}"/>
                </a:ext>
              </a:extLst>
            </p:cNvPr>
            <p:cNvCxnSpPr>
              <a:cxnSpLocks/>
            </p:cNvCxnSpPr>
            <p:nvPr/>
          </p:nvCxnSpPr>
          <p:spPr>
            <a:xfrm flipV="1">
              <a:off x="4460706" y="1662090"/>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28">
              <a:extLst>
                <a:ext uri="{FF2B5EF4-FFF2-40B4-BE49-F238E27FC236}">
                  <a16:creationId xmlns:a16="http://schemas.microsoft.com/office/drawing/2014/main" id="{03B9744B-6BF5-4270-92A8-47807409BDF4}"/>
                </a:ext>
              </a:extLst>
            </p:cNvPr>
            <p:cNvCxnSpPr>
              <a:cxnSpLocks/>
            </p:cNvCxnSpPr>
            <p:nvPr/>
          </p:nvCxnSpPr>
          <p:spPr>
            <a:xfrm flipV="1">
              <a:off x="4862909" y="2219662"/>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线连接符 29">
              <a:extLst>
                <a:ext uri="{FF2B5EF4-FFF2-40B4-BE49-F238E27FC236}">
                  <a16:creationId xmlns:a16="http://schemas.microsoft.com/office/drawing/2014/main" id="{2A59B43E-00C7-47A2-88A1-D4998179F89F}"/>
                </a:ext>
              </a:extLst>
            </p:cNvPr>
            <p:cNvCxnSpPr>
              <a:cxnSpLocks/>
            </p:cNvCxnSpPr>
            <p:nvPr/>
          </p:nvCxnSpPr>
          <p:spPr>
            <a:xfrm flipV="1">
              <a:off x="4439342" y="203327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线连接符 30">
              <a:extLst>
                <a:ext uri="{FF2B5EF4-FFF2-40B4-BE49-F238E27FC236}">
                  <a16:creationId xmlns:a16="http://schemas.microsoft.com/office/drawing/2014/main" id="{1C99E8CC-0BD9-47E8-ACA6-88E87B0BB2E2}"/>
                </a:ext>
              </a:extLst>
            </p:cNvPr>
            <p:cNvCxnSpPr>
              <a:cxnSpLocks/>
            </p:cNvCxnSpPr>
            <p:nvPr/>
          </p:nvCxnSpPr>
          <p:spPr>
            <a:xfrm flipV="1">
              <a:off x="4873749" y="184248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31">
              <a:extLst>
                <a:ext uri="{FF2B5EF4-FFF2-40B4-BE49-F238E27FC236}">
                  <a16:creationId xmlns:a16="http://schemas.microsoft.com/office/drawing/2014/main" id="{BC34F28E-C9CE-4ACB-BA12-1393CCE8B1C3}"/>
                </a:ext>
              </a:extLst>
            </p:cNvPr>
            <p:cNvCxnSpPr>
              <a:cxnSpLocks/>
            </p:cNvCxnSpPr>
            <p:nvPr/>
          </p:nvCxnSpPr>
          <p:spPr>
            <a:xfrm>
              <a:off x="4373848" y="1777460"/>
              <a:ext cx="288892" cy="15939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32">
              <a:extLst>
                <a:ext uri="{FF2B5EF4-FFF2-40B4-BE49-F238E27FC236}">
                  <a16:creationId xmlns:a16="http://schemas.microsoft.com/office/drawing/2014/main" id="{D1A64F1E-EB25-45B7-A045-BD4D0A67DD23}"/>
                </a:ext>
              </a:extLst>
            </p:cNvPr>
            <p:cNvCxnSpPr>
              <a:cxnSpLocks/>
            </p:cNvCxnSpPr>
            <p:nvPr/>
          </p:nvCxnSpPr>
          <p:spPr>
            <a:xfrm>
              <a:off x="4860158" y="2035307"/>
              <a:ext cx="217403" cy="13711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33">
              <a:extLst>
                <a:ext uri="{FF2B5EF4-FFF2-40B4-BE49-F238E27FC236}">
                  <a16:creationId xmlns:a16="http://schemas.microsoft.com/office/drawing/2014/main" id="{B1F9006B-4804-4AF8-B87C-E558BEEB5F78}"/>
                </a:ext>
              </a:extLst>
            </p:cNvPr>
            <p:cNvCxnSpPr>
              <a:cxnSpLocks/>
            </p:cNvCxnSpPr>
            <p:nvPr/>
          </p:nvCxnSpPr>
          <p:spPr>
            <a:xfrm>
              <a:off x="4860475" y="1652540"/>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34">
              <a:extLst>
                <a:ext uri="{FF2B5EF4-FFF2-40B4-BE49-F238E27FC236}">
                  <a16:creationId xmlns:a16="http://schemas.microsoft.com/office/drawing/2014/main" id="{717E90BD-1755-42C7-A3A7-76F4BB98289C}"/>
                </a:ext>
              </a:extLst>
            </p:cNvPr>
            <p:cNvCxnSpPr>
              <a:cxnSpLocks/>
            </p:cNvCxnSpPr>
            <p:nvPr/>
          </p:nvCxnSpPr>
          <p:spPr>
            <a:xfrm>
              <a:off x="4418324" y="2194942"/>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36">
              <a:extLst>
                <a:ext uri="{FF2B5EF4-FFF2-40B4-BE49-F238E27FC236}">
                  <a16:creationId xmlns:a16="http://schemas.microsoft.com/office/drawing/2014/main" id="{5DA05492-E5AA-4100-B960-873DABB2BDE6}"/>
                </a:ext>
              </a:extLst>
            </p:cNvPr>
            <p:cNvCxnSpPr>
              <a:cxnSpLocks/>
              <a:stCxn id="15" idx="7"/>
            </p:cNvCxnSpPr>
            <p:nvPr/>
          </p:nvCxnSpPr>
          <p:spPr>
            <a:xfrm flipV="1">
              <a:off x="4426876" y="1699483"/>
              <a:ext cx="268167" cy="3720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38">
              <a:extLst>
                <a:ext uri="{FF2B5EF4-FFF2-40B4-BE49-F238E27FC236}">
                  <a16:creationId xmlns:a16="http://schemas.microsoft.com/office/drawing/2014/main" id="{9056775E-7239-4676-AC0B-1AAE138543B1}"/>
                </a:ext>
              </a:extLst>
            </p:cNvPr>
            <p:cNvCxnSpPr>
              <a:cxnSpLocks/>
            </p:cNvCxnSpPr>
            <p:nvPr/>
          </p:nvCxnSpPr>
          <p:spPr>
            <a:xfrm flipV="1">
              <a:off x="4829547" y="1871985"/>
              <a:ext cx="301841" cy="4187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33C5F2F3-57C2-4035-8B4A-C298FBB8E54B}"/>
                </a:ext>
              </a:extLst>
            </p:cNvPr>
            <p:cNvCxnSpPr>
              <a:cxnSpLocks/>
              <a:endCxn id="12" idx="1"/>
            </p:cNvCxnSpPr>
            <p:nvPr/>
          </p:nvCxnSpPr>
          <p:spPr>
            <a:xfrm>
              <a:off x="4392772" y="1828886"/>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线连接符 40">
              <a:extLst>
                <a:ext uri="{FF2B5EF4-FFF2-40B4-BE49-F238E27FC236}">
                  <a16:creationId xmlns:a16="http://schemas.microsoft.com/office/drawing/2014/main" id="{13D73AEF-8770-44D6-9569-FE89C64F8F08}"/>
                </a:ext>
              </a:extLst>
            </p:cNvPr>
            <p:cNvCxnSpPr>
              <a:cxnSpLocks/>
            </p:cNvCxnSpPr>
            <p:nvPr/>
          </p:nvCxnSpPr>
          <p:spPr>
            <a:xfrm>
              <a:off x="4844595" y="1670729"/>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同心圆 41">
              <a:extLst>
                <a:ext uri="{FF2B5EF4-FFF2-40B4-BE49-F238E27FC236}">
                  <a16:creationId xmlns:a16="http://schemas.microsoft.com/office/drawing/2014/main" id="{4F5E6EE2-5130-4EB4-A4C2-6AE69156FA77}"/>
                </a:ext>
              </a:extLst>
            </p:cNvPr>
            <p:cNvSpPr/>
            <p:nvPr/>
          </p:nvSpPr>
          <p:spPr>
            <a:xfrm>
              <a:off x="5067936" y="1670729"/>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grpSp>
      <p:pic>
        <p:nvPicPr>
          <p:cNvPr id="29" name="图片 28" descr="图标&#10;&#10;描述已自动生成">
            <a:extLst>
              <a:ext uri="{FF2B5EF4-FFF2-40B4-BE49-F238E27FC236}">
                <a16:creationId xmlns:a16="http://schemas.microsoft.com/office/drawing/2014/main" id="{C9BA43DA-22DA-48A6-8A8C-51BE9C831DC7}"/>
              </a:ext>
            </a:extLst>
          </p:cNvPr>
          <p:cNvPicPr>
            <a:picLocks noChangeAspect="1"/>
          </p:cNvPicPr>
          <p:nvPr/>
        </p:nvPicPr>
        <p:blipFill>
          <a:blip r:embed="rId4"/>
          <a:stretch>
            <a:fillRect/>
          </a:stretch>
        </p:blipFill>
        <p:spPr>
          <a:xfrm flipH="1">
            <a:off x="7183351" y="3957109"/>
            <a:ext cx="404541" cy="404541"/>
          </a:xfrm>
          <a:prstGeom prst="rect">
            <a:avLst/>
          </a:prstGeom>
        </p:spPr>
      </p:pic>
      <p:grpSp>
        <p:nvGrpSpPr>
          <p:cNvPr id="31" name="组合 30">
            <a:extLst>
              <a:ext uri="{FF2B5EF4-FFF2-40B4-BE49-F238E27FC236}">
                <a16:creationId xmlns:a16="http://schemas.microsoft.com/office/drawing/2014/main" id="{59113BA6-09D9-4FF0-83D4-C6DE3E914F4A}"/>
              </a:ext>
            </a:extLst>
          </p:cNvPr>
          <p:cNvGrpSpPr/>
          <p:nvPr/>
        </p:nvGrpSpPr>
        <p:grpSpPr>
          <a:xfrm>
            <a:off x="9399982" y="3734916"/>
            <a:ext cx="1014851" cy="916965"/>
            <a:chOff x="4229700" y="1502528"/>
            <a:chExt cx="1069242" cy="966110"/>
          </a:xfrm>
        </p:grpSpPr>
        <p:sp>
          <p:nvSpPr>
            <p:cNvPr id="32" name="同心圆 19">
              <a:extLst>
                <a:ext uri="{FF2B5EF4-FFF2-40B4-BE49-F238E27FC236}">
                  <a16:creationId xmlns:a16="http://schemas.microsoft.com/office/drawing/2014/main" id="{84589BEF-E24D-4E53-93EA-69A104B310A7}"/>
                </a:ext>
              </a:extLst>
            </p:cNvPr>
            <p:cNvSpPr/>
            <p:nvPr/>
          </p:nvSpPr>
          <p:spPr>
            <a:xfrm>
              <a:off x="4652368" y="1502528"/>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3" name="同心圆 21">
              <a:extLst>
                <a:ext uri="{FF2B5EF4-FFF2-40B4-BE49-F238E27FC236}">
                  <a16:creationId xmlns:a16="http://schemas.microsoft.com/office/drawing/2014/main" id="{EFDF4E56-F2B8-4753-9C7E-93643CCFA726}"/>
                </a:ext>
              </a:extLst>
            </p:cNvPr>
            <p:cNvSpPr/>
            <p:nvPr/>
          </p:nvSpPr>
          <p:spPr>
            <a:xfrm>
              <a:off x="4652368" y="1870080"/>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4" name="同心圆 22">
              <a:extLst>
                <a:ext uri="{FF2B5EF4-FFF2-40B4-BE49-F238E27FC236}">
                  <a16:creationId xmlns:a16="http://schemas.microsoft.com/office/drawing/2014/main" id="{563C497E-0931-4B3C-8EF8-CA3CAC1AC315}"/>
                </a:ext>
              </a:extLst>
            </p:cNvPr>
            <p:cNvSpPr/>
            <p:nvPr/>
          </p:nvSpPr>
          <p:spPr>
            <a:xfrm>
              <a:off x="4652368" y="2237632"/>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5" name="同心圆 24">
              <a:extLst>
                <a:ext uri="{FF2B5EF4-FFF2-40B4-BE49-F238E27FC236}">
                  <a16:creationId xmlns:a16="http://schemas.microsoft.com/office/drawing/2014/main" id="{72B920EB-951D-4D51-8680-8BDB98BDDEC9}"/>
                </a:ext>
              </a:extLst>
            </p:cNvPr>
            <p:cNvSpPr/>
            <p:nvPr/>
          </p:nvSpPr>
          <p:spPr>
            <a:xfrm>
              <a:off x="5067936" y="2056921"/>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36" name="椭圆 35">
              <a:extLst>
                <a:ext uri="{FF2B5EF4-FFF2-40B4-BE49-F238E27FC236}">
                  <a16:creationId xmlns:a16="http://schemas.microsoft.com/office/drawing/2014/main" id="{04250363-29B5-4BD0-9D76-C1227A61C0E5}"/>
                </a:ext>
              </a:extLst>
            </p:cNvPr>
            <p:cNvSpPr/>
            <p:nvPr/>
          </p:nvSpPr>
          <p:spPr>
            <a:xfrm>
              <a:off x="4229700" y="1670729"/>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7" name="椭圆 36">
              <a:extLst>
                <a:ext uri="{FF2B5EF4-FFF2-40B4-BE49-F238E27FC236}">
                  <a16:creationId xmlns:a16="http://schemas.microsoft.com/office/drawing/2014/main" id="{50D77F59-662C-454A-AB63-1C5C922AE142}"/>
                </a:ext>
              </a:extLst>
            </p:cNvPr>
            <p:cNvSpPr/>
            <p:nvPr/>
          </p:nvSpPr>
          <p:spPr>
            <a:xfrm>
              <a:off x="4229700" y="2037671"/>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38" name="直线连接符 27">
              <a:extLst>
                <a:ext uri="{FF2B5EF4-FFF2-40B4-BE49-F238E27FC236}">
                  <a16:creationId xmlns:a16="http://schemas.microsoft.com/office/drawing/2014/main" id="{2BD7F301-AFDB-4F29-AACC-D8CF75EA8F86}"/>
                </a:ext>
              </a:extLst>
            </p:cNvPr>
            <p:cNvCxnSpPr>
              <a:cxnSpLocks/>
            </p:cNvCxnSpPr>
            <p:nvPr/>
          </p:nvCxnSpPr>
          <p:spPr>
            <a:xfrm flipV="1">
              <a:off x="4460706" y="1662090"/>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连接符 28">
              <a:extLst>
                <a:ext uri="{FF2B5EF4-FFF2-40B4-BE49-F238E27FC236}">
                  <a16:creationId xmlns:a16="http://schemas.microsoft.com/office/drawing/2014/main" id="{ECBE7ACF-4613-4A0A-A741-0F2C8FE653A2}"/>
                </a:ext>
              </a:extLst>
            </p:cNvPr>
            <p:cNvCxnSpPr>
              <a:cxnSpLocks/>
            </p:cNvCxnSpPr>
            <p:nvPr/>
          </p:nvCxnSpPr>
          <p:spPr>
            <a:xfrm flipV="1">
              <a:off x="4862909" y="2219662"/>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29">
              <a:extLst>
                <a:ext uri="{FF2B5EF4-FFF2-40B4-BE49-F238E27FC236}">
                  <a16:creationId xmlns:a16="http://schemas.microsoft.com/office/drawing/2014/main" id="{4DC0F92B-8161-4BC7-94B9-91C6F25C5B6B}"/>
                </a:ext>
              </a:extLst>
            </p:cNvPr>
            <p:cNvCxnSpPr>
              <a:cxnSpLocks/>
            </p:cNvCxnSpPr>
            <p:nvPr/>
          </p:nvCxnSpPr>
          <p:spPr>
            <a:xfrm flipV="1">
              <a:off x="4439342" y="203327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线连接符 30">
              <a:extLst>
                <a:ext uri="{FF2B5EF4-FFF2-40B4-BE49-F238E27FC236}">
                  <a16:creationId xmlns:a16="http://schemas.microsoft.com/office/drawing/2014/main" id="{8EEFE75F-9873-4AD6-816F-2AA3C4AB4ED7}"/>
                </a:ext>
              </a:extLst>
            </p:cNvPr>
            <p:cNvCxnSpPr>
              <a:cxnSpLocks/>
            </p:cNvCxnSpPr>
            <p:nvPr/>
          </p:nvCxnSpPr>
          <p:spPr>
            <a:xfrm flipV="1">
              <a:off x="4873749" y="184248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31">
              <a:extLst>
                <a:ext uri="{FF2B5EF4-FFF2-40B4-BE49-F238E27FC236}">
                  <a16:creationId xmlns:a16="http://schemas.microsoft.com/office/drawing/2014/main" id="{A164BEE1-7BDD-4F91-88C2-CC264D0487A4}"/>
                </a:ext>
              </a:extLst>
            </p:cNvPr>
            <p:cNvCxnSpPr>
              <a:cxnSpLocks/>
            </p:cNvCxnSpPr>
            <p:nvPr/>
          </p:nvCxnSpPr>
          <p:spPr>
            <a:xfrm>
              <a:off x="4373848" y="1777460"/>
              <a:ext cx="288892" cy="15939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线连接符 32">
              <a:extLst>
                <a:ext uri="{FF2B5EF4-FFF2-40B4-BE49-F238E27FC236}">
                  <a16:creationId xmlns:a16="http://schemas.microsoft.com/office/drawing/2014/main" id="{F397CA78-3ECC-4396-927E-0267C0D28739}"/>
                </a:ext>
              </a:extLst>
            </p:cNvPr>
            <p:cNvCxnSpPr>
              <a:cxnSpLocks/>
            </p:cNvCxnSpPr>
            <p:nvPr/>
          </p:nvCxnSpPr>
          <p:spPr>
            <a:xfrm>
              <a:off x="4860158" y="2035307"/>
              <a:ext cx="217403" cy="13711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33">
              <a:extLst>
                <a:ext uri="{FF2B5EF4-FFF2-40B4-BE49-F238E27FC236}">
                  <a16:creationId xmlns:a16="http://schemas.microsoft.com/office/drawing/2014/main" id="{7F5895DD-E8A9-4451-8E3B-CB0A0A8E24F1}"/>
                </a:ext>
              </a:extLst>
            </p:cNvPr>
            <p:cNvCxnSpPr>
              <a:cxnSpLocks/>
            </p:cNvCxnSpPr>
            <p:nvPr/>
          </p:nvCxnSpPr>
          <p:spPr>
            <a:xfrm>
              <a:off x="4860475" y="1652540"/>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线连接符 34">
              <a:extLst>
                <a:ext uri="{FF2B5EF4-FFF2-40B4-BE49-F238E27FC236}">
                  <a16:creationId xmlns:a16="http://schemas.microsoft.com/office/drawing/2014/main" id="{0F7A650D-54AE-4D87-8FB1-E7BD1A1A7139}"/>
                </a:ext>
              </a:extLst>
            </p:cNvPr>
            <p:cNvCxnSpPr>
              <a:cxnSpLocks/>
            </p:cNvCxnSpPr>
            <p:nvPr/>
          </p:nvCxnSpPr>
          <p:spPr>
            <a:xfrm>
              <a:off x="4418324" y="2194942"/>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线连接符 36">
              <a:extLst>
                <a:ext uri="{FF2B5EF4-FFF2-40B4-BE49-F238E27FC236}">
                  <a16:creationId xmlns:a16="http://schemas.microsoft.com/office/drawing/2014/main" id="{91AA2D06-4615-4FC7-8F40-96BD0AB0FF18}"/>
                </a:ext>
              </a:extLst>
            </p:cNvPr>
            <p:cNvCxnSpPr>
              <a:cxnSpLocks/>
              <a:stCxn id="37" idx="7"/>
            </p:cNvCxnSpPr>
            <p:nvPr/>
          </p:nvCxnSpPr>
          <p:spPr>
            <a:xfrm flipV="1">
              <a:off x="4426876" y="1699483"/>
              <a:ext cx="268167" cy="3720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线连接符 38">
              <a:extLst>
                <a:ext uri="{FF2B5EF4-FFF2-40B4-BE49-F238E27FC236}">
                  <a16:creationId xmlns:a16="http://schemas.microsoft.com/office/drawing/2014/main" id="{B9A608FE-7B39-43A7-B5FD-489CF296F5FA}"/>
                </a:ext>
              </a:extLst>
            </p:cNvPr>
            <p:cNvCxnSpPr>
              <a:cxnSpLocks/>
            </p:cNvCxnSpPr>
            <p:nvPr/>
          </p:nvCxnSpPr>
          <p:spPr>
            <a:xfrm flipV="1">
              <a:off x="4829547" y="1871985"/>
              <a:ext cx="301841" cy="4187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线连接符 39">
              <a:extLst>
                <a:ext uri="{FF2B5EF4-FFF2-40B4-BE49-F238E27FC236}">
                  <a16:creationId xmlns:a16="http://schemas.microsoft.com/office/drawing/2014/main" id="{DCEA172F-5816-4871-B54C-A0706E541E7F}"/>
                </a:ext>
              </a:extLst>
            </p:cNvPr>
            <p:cNvCxnSpPr>
              <a:cxnSpLocks/>
              <a:endCxn id="34" idx="1"/>
            </p:cNvCxnSpPr>
            <p:nvPr/>
          </p:nvCxnSpPr>
          <p:spPr>
            <a:xfrm>
              <a:off x="4392772" y="1828886"/>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线连接符 40">
              <a:extLst>
                <a:ext uri="{FF2B5EF4-FFF2-40B4-BE49-F238E27FC236}">
                  <a16:creationId xmlns:a16="http://schemas.microsoft.com/office/drawing/2014/main" id="{662CE3A3-5CF2-4553-9F82-B6D3F2AC16E4}"/>
                </a:ext>
              </a:extLst>
            </p:cNvPr>
            <p:cNvCxnSpPr>
              <a:cxnSpLocks/>
            </p:cNvCxnSpPr>
            <p:nvPr/>
          </p:nvCxnSpPr>
          <p:spPr>
            <a:xfrm>
              <a:off x="4844595" y="1670729"/>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同心圆 41">
              <a:extLst>
                <a:ext uri="{FF2B5EF4-FFF2-40B4-BE49-F238E27FC236}">
                  <a16:creationId xmlns:a16="http://schemas.microsoft.com/office/drawing/2014/main" id="{937B14B8-6FDD-4BB6-8895-A91B191377C1}"/>
                </a:ext>
              </a:extLst>
            </p:cNvPr>
            <p:cNvSpPr/>
            <p:nvPr/>
          </p:nvSpPr>
          <p:spPr>
            <a:xfrm>
              <a:off x="5067936" y="1670729"/>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grpSp>
      <p:pic>
        <p:nvPicPr>
          <p:cNvPr id="1028" name="Picture 4" descr="See the source image">
            <a:extLst>
              <a:ext uri="{FF2B5EF4-FFF2-40B4-BE49-F238E27FC236}">
                <a16:creationId xmlns:a16="http://schemas.microsoft.com/office/drawing/2014/main" id="{05F2BFB4-5881-4B0D-B33D-1496861AC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2777" y="4529265"/>
            <a:ext cx="777112" cy="777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2251AF84-AE07-4DEF-A416-A41BDD2D1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864" y="3352949"/>
            <a:ext cx="808602" cy="882531"/>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61555A9A-CCF9-44AD-B4F7-EDD7C35986F8}"/>
              </a:ext>
            </a:extLst>
          </p:cNvPr>
          <p:cNvSpPr txBox="1"/>
          <p:nvPr/>
        </p:nvSpPr>
        <p:spPr>
          <a:xfrm>
            <a:off x="7836246" y="2996952"/>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水印检测</a:t>
            </a:r>
          </a:p>
        </p:txBody>
      </p:sp>
      <p:sp>
        <p:nvSpPr>
          <p:cNvPr id="57" name="文本框 56">
            <a:extLst>
              <a:ext uri="{FF2B5EF4-FFF2-40B4-BE49-F238E27FC236}">
                <a16:creationId xmlns:a16="http://schemas.microsoft.com/office/drawing/2014/main" id="{DE76FC16-EC7F-4E58-A781-35B796C412D8}"/>
              </a:ext>
            </a:extLst>
          </p:cNvPr>
          <p:cNvSpPr txBox="1"/>
          <p:nvPr/>
        </p:nvSpPr>
        <p:spPr>
          <a:xfrm>
            <a:off x="7877335" y="4273596"/>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水印清除</a:t>
            </a:r>
          </a:p>
        </p:txBody>
      </p:sp>
      <p:sp>
        <p:nvSpPr>
          <p:cNvPr id="58" name="右箭头 49">
            <a:extLst>
              <a:ext uri="{FF2B5EF4-FFF2-40B4-BE49-F238E27FC236}">
                <a16:creationId xmlns:a16="http://schemas.microsoft.com/office/drawing/2014/main" id="{148E3736-6F11-44B8-9C19-8DEAD7E9511E}"/>
              </a:ext>
            </a:extLst>
          </p:cNvPr>
          <p:cNvSpPr/>
          <p:nvPr/>
        </p:nvSpPr>
        <p:spPr>
          <a:xfrm>
            <a:off x="7663987" y="4043143"/>
            <a:ext cx="299799"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9" name="右箭头 49">
            <a:extLst>
              <a:ext uri="{FF2B5EF4-FFF2-40B4-BE49-F238E27FC236}">
                <a16:creationId xmlns:a16="http://schemas.microsoft.com/office/drawing/2014/main" id="{E2EF7534-0C84-4BD4-BA04-973FC266F34B}"/>
              </a:ext>
            </a:extLst>
          </p:cNvPr>
          <p:cNvSpPr/>
          <p:nvPr/>
        </p:nvSpPr>
        <p:spPr>
          <a:xfrm>
            <a:off x="8970245" y="4038606"/>
            <a:ext cx="299799"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1" name="文本框 60">
            <a:extLst>
              <a:ext uri="{FF2B5EF4-FFF2-40B4-BE49-F238E27FC236}">
                <a16:creationId xmlns:a16="http://schemas.microsoft.com/office/drawing/2014/main" id="{DFCED633-4031-4C73-8B4C-503BC1C6D753}"/>
              </a:ext>
            </a:extLst>
          </p:cNvPr>
          <p:cNvSpPr txBox="1"/>
          <p:nvPr/>
        </p:nvSpPr>
        <p:spPr>
          <a:xfrm>
            <a:off x="2120690" y="1756027"/>
            <a:ext cx="8583822" cy="400110"/>
          </a:xfrm>
          <a:prstGeom prst="rect">
            <a:avLst/>
          </a:prstGeom>
          <a:noFill/>
        </p:spPr>
        <p:txBody>
          <a:bodyPr wrap="square">
            <a:spAutoFit/>
          </a:bodyPr>
          <a:lstStyle/>
          <a:p>
            <a:r>
              <a:rPr kumimoji="1" lang="zh-CN" altLang="en-US" sz="2000" dirty="0">
                <a:latin typeface="Microsoft YaHei" panose="020B0503020204020204" pitchFamily="34" charset="-122"/>
                <a:ea typeface="Microsoft YaHei" panose="020B0503020204020204" pitchFamily="34" charset="-122"/>
              </a:rPr>
              <a:t>需要介入训练过程，会带来新的安全隐患，且可能会影响模型性能</a:t>
            </a:r>
            <a:endParaRPr kumimoji="1" lang="en-US" altLang="zh-CN" sz="2000" dirty="0">
              <a:latin typeface="Microsoft YaHei" panose="020B0503020204020204" pitchFamily="34" charset="-122"/>
              <a:ea typeface="Microsoft YaHei" panose="020B0503020204020204" pitchFamily="34" charset="-122"/>
            </a:endParaRPr>
          </a:p>
        </p:txBody>
      </p:sp>
      <p:pic>
        <p:nvPicPr>
          <p:cNvPr id="62" name="图片 61" descr="图标&#10;&#10;描述已自动生成">
            <a:extLst>
              <a:ext uri="{FF2B5EF4-FFF2-40B4-BE49-F238E27FC236}">
                <a16:creationId xmlns:a16="http://schemas.microsoft.com/office/drawing/2014/main" id="{87733370-BEFF-40CB-B8A0-9E5386E5B6CF}"/>
              </a:ext>
            </a:extLst>
          </p:cNvPr>
          <p:cNvPicPr>
            <a:picLocks noChangeAspect="1"/>
          </p:cNvPicPr>
          <p:nvPr/>
        </p:nvPicPr>
        <p:blipFill>
          <a:blip r:embed="rId7"/>
          <a:stretch>
            <a:fillRect/>
          </a:stretch>
        </p:blipFill>
        <p:spPr>
          <a:xfrm>
            <a:off x="10121500" y="1060401"/>
            <a:ext cx="563256" cy="563256"/>
          </a:xfrm>
          <a:prstGeom prst="rect">
            <a:avLst/>
          </a:prstGeom>
        </p:spPr>
      </p:pic>
      <p:pic>
        <p:nvPicPr>
          <p:cNvPr id="2" name="图片 1">
            <a:extLst>
              <a:ext uri="{FF2B5EF4-FFF2-40B4-BE49-F238E27FC236}">
                <a16:creationId xmlns:a16="http://schemas.microsoft.com/office/drawing/2014/main" id="{BFF45207-1800-343F-A10D-9010C8E769F4}"/>
              </a:ext>
            </a:extLst>
          </p:cNvPr>
          <p:cNvPicPr>
            <a:picLocks noChangeAspect="1"/>
          </p:cNvPicPr>
          <p:nvPr/>
        </p:nvPicPr>
        <p:blipFill>
          <a:blip r:embed="rId8"/>
          <a:stretch>
            <a:fillRect/>
          </a:stretch>
        </p:blipFill>
        <p:spPr>
          <a:xfrm>
            <a:off x="1655473" y="1179895"/>
            <a:ext cx="465217" cy="402350"/>
          </a:xfrm>
          <a:prstGeom prst="rect">
            <a:avLst/>
          </a:prstGeom>
        </p:spPr>
      </p:pic>
      <p:pic>
        <p:nvPicPr>
          <p:cNvPr id="5" name="图片 4">
            <a:extLst>
              <a:ext uri="{FF2B5EF4-FFF2-40B4-BE49-F238E27FC236}">
                <a16:creationId xmlns:a16="http://schemas.microsoft.com/office/drawing/2014/main" id="{52B50EAF-7AEC-5BC9-5152-B154F4630FB6}"/>
              </a:ext>
            </a:extLst>
          </p:cNvPr>
          <p:cNvPicPr>
            <a:picLocks noChangeAspect="1"/>
          </p:cNvPicPr>
          <p:nvPr/>
        </p:nvPicPr>
        <p:blipFill>
          <a:blip r:embed="rId9"/>
          <a:stretch>
            <a:fillRect/>
          </a:stretch>
        </p:blipFill>
        <p:spPr>
          <a:xfrm>
            <a:off x="1704491" y="1756027"/>
            <a:ext cx="367179" cy="400110"/>
          </a:xfrm>
          <a:prstGeom prst="rect">
            <a:avLst/>
          </a:prstGeom>
        </p:spPr>
      </p:pic>
      <p:sp>
        <p:nvSpPr>
          <p:cNvPr id="30" name="矩形 29">
            <a:extLst>
              <a:ext uri="{FF2B5EF4-FFF2-40B4-BE49-F238E27FC236}">
                <a16:creationId xmlns:a16="http://schemas.microsoft.com/office/drawing/2014/main" id="{6729ED55-D561-5AB9-22B3-6C362D6729CF}"/>
              </a:ext>
            </a:extLst>
          </p:cNvPr>
          <p:cNvSpPr/>
          <p:nvPr/>
        </p:nvSpPr>
        <p:spPr>
          <a:xfrm>
            <a:off x="2122676" y="2379304"/>
            <a:ext cx="6083717" cy="400110"/>
          </a:xfrm>
          <a:prstGeom prst="rect">
            <a:avLst/>
          </a:prstGeom>
        </p:spPr>
        <p:txBody>
          <a:bodyPr wrap="none">
            <a:spAutoFit/>
          </a:bodyPr>
          <a:lstStyle/>
          <a:p>
            <a:r>
              <a:rPr kumimoji="1" lang="zh-CN" altLang="en-US" sz="2000" dirty="0">
                <a:latin typeface="Microsoft YaHei" panose="020B0503020204020204" pitchFamily="34" charset="-122"/>
                <a:ea typeface="Microsoft YaHei" panose="020B0503020204020204" pitchFamily="34" charset="-122"/>
              </a:rPr>
              <a:t>水印提取面临各种挑战（水印损坏、被刻意擦除等）</a:t>
            </a:r>
            <a:endParaRPr lang="zh-CN" altLang="en-US" sz="2000" dirty="0"/>
          </a:p>
        </p:txBody>
      </p:sp>
      <p:pic>
        <p:nvPicPr>
          <p:cNvPr id="63" name="图片 62">
            <a:extLst>
              <a:ext uri="{FF2B5EF4-FFF2-40B4-BE49-F238E27FC236}">
                <a16:creationId xmlns:a16="http://schemas.microsoft.com/office/drawing/2014/main" id="{B1FAA04F-B39E-70F7-4462-7B8EC2FFC234}"/>
              </a:ext>
            </a:extLst>
          </p:cNvPr>
          <p:cNvPicPr>
            <a:picLocks noChangeAspect="1"/>
          </p:cNvPicPr>
          <p:nvPr/>
        </p:nvPicPr>
        <p:blipFill>
          <a:blip r:embed="rId9"/>
          <a:stretch>
            <a:fillRect/>
          </a:stretch>
        </p:blipFill>
        <p:spPr>
          <a:xfrm>
            <a:off x="1725148" y="2371734"/>
            <a:ext cx="367179" cy="400110"/>
          </a:xfrm>
          <a:prstGeom prst="rect">
            <a:avLst/>
          </a:prstGeom>
        </p:spPr>
      </p:pic>
      <p:cxnSp>
        <p:nvCxnSpPr>
          <p:cNvPr id="52" name="直线连接符 51">
            <a:extLst>
              <a:ext uri="{FF2B5EF4-FFF2-40B4-BE49-F238E27FC236}">
                <a16:creationId xmlns:a16="http://schemas.microsoft.com/office/drawing/2014/main" id="{65BAC9FB-50A1-E461-CA40-7129A66E3EA0}"/>
              </a:ext>
            </a:extLst>
          </p:cNvPr>
          <p:cNvCxnSpPr>
            <a:cxnSpLocks/>
          </p:cNvCxnSpPr>
          <p:nvPr/>
        </p:nvCxnSpPr>
        <p:spPr>
          <a:xfrm>
            <a:off x="3326656" y="2996952"/>
            <a:ext cx="0" cy="260300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DE37A875-CEB4-0D7D-EC9F-09BCA613152A}"/>
              </a:ext>
            </a:extLst>
          </p:cNvPr>
          <p:cNvSpPr txBox="1"/>
          <p:nvPr/>
        </p:nvSpPr>
        <p:spPr>
          <a:xfrm>
            <a:off x="282018" y="6309320"/>
            <a:ext cx="11627963" cy="307777"/>
          </a:xfrm>
          <a:prstGeom prst="rect">
            <a:avLst/>
          </a:prstGeom>
          <a:noFill/>
        </p:spPr>
        <p:txBody>
          <a:bodyPr wrap="square">
            <a:spAutoFit/>
          </a:bodyPr>
          <a:lstStyle/>
          <a:p>
            <a:r>
              <a:rPr lang="en-US" altLang="zh-CN" sz="1400" dirty="0">
                <a:latin typeface="Microsoft YaHei" panose="020B0503020204020204" pitchFamily="34" charset="-122"/>
                <a:ea typeface="Microsoft YaHei" panose="020B0503020204020204" pitchFamily="34" charset="-122"/>
              </a:rPr>
              <a:t>On the robustness of backdoor-based watermarking in deep neural networks,</a:t>
            </a:r>
            <a:r>
              <a:rPr lang="zh-CN" altLang="en-US" sz="1400" dirty="0">
                <a:latin typeface="Microsoft YaHei" panose="020B0503020204020204" pitchFamily="34" charset="-122"/>
                <a:ea typeface="Microsoft YaHei" panose="020B0503020204020204" pitchFamily="34" charset="-122"/>
              </a:rPr>
              <a:t> </a:t>
            </a:r>
            <a:r>
              <a:rPr lang="en-AU" altLang="zh-CN" sz="1400" dirty="0" err="1">
                <a:latin typeface="Microsoft YaHei" panose="020B0503020204020204" pitchFamily="34" charset="-122"/>
                <a:ea typeface="Microsoft YaHei" panose="020B0503020204020204" pitchFamily="34" charset="-122"/>
              </a:rPr>
              <a:t>IH&amp;MMSec</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2021</a:t>
            </a:r>
          </a:p>
        </p:txBody>
      </p:sp>
    </p:spTree>
    <p:extLst>
      <p:ext uri="{BB962C8B-B14F-4D97-AF65-F5344CB8AC3E}">
        <p14:creationId xmlns:p14="http://schemas.microsoft.com/office/powerpoint/2010/main" val="3373147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水印的天敌：模型窃取</a:t>
            </a:r>
          </a:p>
        </p:txBody>
      </p:sp>
      <p:sp>
        <p:nvSpPr>
          <p:cNvPr id="21" name="文本框 20">
            <a:extLst>
              <a:ext uri="{FF2B5EF4-FFF2-40B4-BE49-F238E27FC236}">
                <a16:creationId xmlns:a16="http://schemas.microsoft.com/office/drawing/2014/main" id="{6F6F61BE-689C-8B4C-AD2C-A02C75C69C3F}"/>
              </a:ext>
            </a:extLst>
          </p:cNvPr>
          <p:cNvSpPr txBox="1"/>
          <p:nvPr/>
        </p:nvSpPr>
        <p:spPr>
          <a:xfrm>
            <a:off x="2203670" y="1210716"/>
            <a:ext cx="7622600"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水印技术对模型微调和迁移防御效果较好，但是难以应对模型窃取</a:t>
            </a:r>
          </a:p>
        </p:txBody>
      </p:sp>
      <p:pic>
        <p:nvPicPr>
          <p:cNvPr id="10241" name="Picture 1" descr="page17image197831856">
            <a:extLst>
              <a:ext uri="{FF2B5EF4-FFF2-40B4-BE49-F238E27FC236}">
                <a16:creationId xmlns:a16="http://schemas.microsoft.com/office/drawing/2014/main" id="{D6EA4D79-B0FE-1449-BE57-B1633FCF65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10" r="49149"/>
          <a:stretch/>
        </p:blipFill>
        <p:spPr bwMode="auto">
          <a:xfrm>
            <a:off x="2030085" y="3783245"/>
            <a:ext cx="3107180" cy="171214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3D59E94B-B27C-4D46-A6BB-096502ADC538}"/>
              </a:ext>
            </a:extLst>
          </p:cNvPr>
          <p:cNvSpPr txBox="1"/>
          <p:nvPr/>
        </p:nvSpPr>
        <p:spPr>
          <a:xfrm>
            <a:off x="3194431" y="1817466"/>
            <a:ext cx="5570756"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嵌入的水印信息在窃取过程中会被留在原模型中</a:t>
            </a:r>
          </a:p>
        </p:txBody>
      </p:sp>
      <p:sp>
        <p:nvSpPr>
          <p:cNvPr id="2" name="文本框 1">
            <a:extLst>
              <a:ext uri="{FF2B5EF4-FFF2-40B4-BE49-F238E27FC236}">
                <a16:creationId xmlns:a16="http://schemas.microsoft.com/office/drawing/2014/main" id="{77F72EDF-EA71-D44C-8F45-3383D838721F}"/>
              </a:ext>
            </a:extLst>
          </p:cNvPr>
          <p:cNvSpPr txBox="1"/>
          <p:nvPr/>
        </p:nvSpPr>
        <p:spPr>
          <a:xfrm>
            <a:off x="1820351" y="2497050"/>
            <a:ext cx="8623503" cy="400110"/>
          </a:xfrm>
          <a:prstGeom prst="rect">
            <a:avLst/>
          </a:prstGeom>
          <a:noFill/>
        </p:spPr>
        <p:txBody>
          <a:bodyPr wrap="square" rtlCol="0">
            <a:spAutoFit/>
          </a:bodyPr>
          <a:lstStyle/>
          <a:p>
            <a:pPr algn="ctr"/>
            <a:r>
              <a:rPr kumimoji="1" lang="zh-CN" altLang="en-US" sz="2000" dirty="0">
                <a:latin typeface="Microsoft YaHei" panose="020B0503020204020204" pitchFamily="34" charset="-122"/>
                <a:ea typeface="Microsoft YaHei" panose="020B0503020204020204" pitchFamily="34" charset="-122"/>
              </a:rPr>
              <a:t>功能性窃取并不会窃取水印</a:t>
            </a:r>
          </a:p>
        </p:txBody>
      </p:sp>
      <p:sp>
        <p:nvSpPr>
          <p:cNvPr id="5" name="文本框 4">
            <a:extLst>
              <a:ext uri="{FF2B5EF4-FFF2-40B4-BE49-F238E27FC236}">
                <a16:creationId xmlns:a16="http://schemas.microsoft.com/office/drawing/2014/main" id="{9EEC4675-1ABF-464D-8773-BB3D60C50CCD}"/>
              </a:ext>
            </a:extLst>
          </p:cNvPr>
          <p:cNvSpPr txBox="1"/>
          <p:nvPr/>
        </p:nvSpPr>
        <p:spPr>
          <a:xfrm>
            <a:off x="1760099" y="5559387"/>
            <a:ext cx="341632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水印信息在模型窃取中完全丢失</a:t>
            </a:r>
          </a:p>
        </p:txBody>
      </p:sp>
      <p:pic>
        <p:nvPicPr>
          <p:cNvPr id="10243" name="Picture 3" descr="See the source image">
            <a:extLst>
              <a:ext uri="{FF2B5EF4-FFF2-40B4-BE49-F238E27FC236}">
                <a16:creationId xmlns:a16="http://schemas.microsoft.com/office/drawing/2014/main" id="{D0C822CE-3EF4-974B-B18B-A377FC7CB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703" y="3280627"/>
            <a:ext cx="1961691" cy="181596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a:extLst>
              <a:ext uri="{FF2B5EF4-FFF2-40B4-BE49-F238E27FC236}">
                <a16:creationId xmlns:a16="http://schemas.microsoft.com/office/drawing/2014/main" id="{15FE4985-2B3F-CB47-A27B-AAF8A5677DA0}"/>
              </a:ext>
            </a:extLst>
          </p:cNvPr>
          <p:cNvGrpSpPr/>
          <p:nvPr/>
        </p:nvGrpSpPr>
        <p:grpSpPr>
          <a:xfrm>
            <a:off x="5979809" y="4127317"/>
            <a:ext cx="1014851" cy="916965"/>
            <a:chOff x="4229700" y="1502528"/>
            <a:chExt cx="1069242" cy="966110"/>
          </a:xfrm>
        </p:grpSpPr>
        <p:sp>
          <p:nvSpPr>
            <p:cNvPr id="20" name="同心圆 19">
              <a:extLst>
                <a:ext uri="{FF2B5EF4-FFF2-40B4-BE49-F238E27FC236}">
                  <a16:creationId xmlns:a16="http://schemas.microsoft.com/office/drawing/2014/main" id="{385419C6-3E23-0342-80D4-CFD0C4F1117D}"/>
                </a:ext>
              </a:extLst>
            </p:cNvPr>
            <p:cNvSpPr/>
            <p:nvPr/>
          </p:nvSpPr>
          <p:spPr>
            <a:xfrm>
              <a:off x="4652368" y="1502528"/>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2" name="同心圆 21">
              <a:extLst>
                <a:ext uri="{FF2B5EF4-FFF2-40B4-BE49-F238E27FC236}">
                  <a16:creationId xmlns:a16="http://schemas.microsoft.com/office/drawing/2014/main" id="{859CD8EE-DCFE-734D-BDFA-E7752971F254}"/>
                </a:ext>
              </a:extLst>
            </p:cNvPr>
            <p:cNvSpPr/>
            <p:nvPr/>
          </p:nvSpPr>
          <p:spPr>
            <a:xfrm>
              <a:off x="4652368" y="1870080"/>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3" name="同心圆 22">
              <a:extLst>
                <a:ext uri="{FF2B5EF4-FFF2-40B4-BE49-F238E27FC236}">
                  <a16:creationId xmlns:a16="http://schemas.microsoft.com/office/drawing/2014/main" id="{8AD0405D-FF65-0840-8C67-31912378165D}"/>
                </a:ext>
              </a:extLst>
            </p:cNvPr>
            <p:cNvSpPr/>
            <p:nvPr/>
          </p:nvSpPr>
          <p:spPr>
            <a:xfrm>
              <a:off x="4652368" y="2237632"/>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5" name="同心圆 24">
              <a:extLst>
                <a:ext uri="{FF2B5EF4-FFF2-40B4-BE49-F238E27FC236}">
                  <a16:creationId xmlns:a16="http://schemas.microsoft.com/office/drawing/2014/main" id="{9173A1A9-C8B9-E54A-BFCD-9AFCA5B108B6}"/>
                </a:ext>
              </a:extLst>
            </p:cNvPr>
            <p:cNvSpPr/>
            <p:nvPr/>
          </p:nvSpPr>
          <p:spPr>
            <a:xfrm>
              <a:off x="5067936" y="2056921"/>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57E6887D-FF12-5F46-AA07-80B7A49D0664}"/>
                </a:ext>
              </a:extLst>
            </p:cNvPr>
            <p:cNvSpPr/>
            <p:nvPr/>
          </p:nvSpPr>
          <p:spPr>
            <a:xfrm>
              <a:off x="4229700" y="1670729"/>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7" name="椭圆 26">
              <a:extLst>
                <a:ext uri="{FF2B5EF4-FFF2-40B4-BE49-F238E27FC236}">
                  <a16:creationId xmlns:a16="http://schemas.microsoft.com/office/drawing/2014/main" id="{28F9B580-D735-F146-B2C5-4A67E768D36D}"/>
                </a:ext>
              </a:extLst>
            </p:cNvPr>
            <p:cNvSpPr/>
            <p:nvPr/>
          </p:nvSpPr>
          <p:spPr>
            <a:xfrm>
              <a:off x="4229700" y="2037671"/>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28" name="直线连接符 27">
              <a:extLst>
                <a:ext uri="{FF2B5EF4-FFF2-40B4-BE49-F238E27FC236}">
                  <a16:creationId xmlns:a16="http://schemas.microsoft.com/office/drawing/2014/main" id="{362C0BE9-F56B-E94D-A3DD-635123A2D6C7}"/>
                </a:ext>
              </a:extLst>
            </p:cNvPr>
            <p:cNvCxnSpPr>
              <a:cxnSpLocks/>
            </p:cNvCxnSpPr>
            <p:nvPr/>
          </p:nvCxnSpPr>
          <p:spPr>
            <a:xfrm flipV="1">
              <a:off x="4460706" y="1662090"/>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3E35597A-895B-FD44-B1AD-A621FE154984}"/>
                </a:ext>
              </a:extLst>
            </p:cNvPr>
            <p:cNvCxnSpPr>
              <a:cxnSpLocks/>
            </p:cNvCxnSpPr>
            <p:nvPr/>
          </p:nvCxnSpPr>
          <p:spPr>
            <a:xfrm flipV="1">
              <a:off x="4862909" y="2219662"/>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FF1174D0-1DD2-3849-BCD5-BDA948A456E0}"/>
                </a:ext>
              </a:extLst>
            </p:cNvPr>
            <p:cNvCxnSpPr>
              <a:cxnSpLocks/>
            </p:cNvCxnSpPr>
            <p:nvPr/>
          </p:nvCxnSpPr>
          <p:spPr>
            <a:xfrm flipV="1">
              <a:off x="4439342" y="203327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BBF36057-949C-FF44-9147-744C169D9DE3}"/>
                </a:ext>
              </a:extLst>
            </p:cNvPr>
            <p:cNvCxnSpPr>
              <a:cxnSpLocks/>
            </p:cNvCxnSpPr>
            <p:nvPr/>
          </p:nvCxnSpPr>
          <p:spPr>
            <a:xfrm flipV="1">
              <a:off x="4873749" y="184248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EE3BC3CC-D1EF-9449-BA3C-5A83D615B244}"/>
                </a:ext>
              </a:extLst>
            </p:cNvPr>
            <p:cNvCxnSpPr>
              <a:cxnSpLocks/>
            </p:cNvCxnSpPr>
            <p:nvPr/>
          </p:nvCxnSpPr>
          <p:spPr>
            <a:xfrm>
              <a:off x="4373848" y="1777460"/>
              <a:ext cx="288892" cy="15939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2DFA30C1-15F6-DB42-925A-562C0188288F}"/>
                </a:ext>
              </a:extLst>
            </p:cNvPr>
            <p:cNvCxnSpPr>
              <a:cxnSpLocks/>
            </p:cNvCxnSpPr>
            <p:nvPr/>
          </p:nvCxnSpPr>
          <p:spPr>
            <a:xfrm>
              <a:off x="4860158" y="2035307"/>
              <a:ext cx="217403" cy="13711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77ADFAE1-D1A5-1349-9644-77689CC1C7D8}"/>
                </a:ext>
              </a:extLst>
            </p:cNvPr>
            <p:cNvCxnSpPr>
              <a:cxnSpLocks/>
            </p:cNvCxnSpPr>
            <p:nvPr/>
          </p:nvCxnSpPr>
          <p:spPr>
            <a:xfrm>
              <a:off x="4860475" y="1652540"/>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820BC627-DF5C-204C-AE8D-E2C68D1BE690}"/>
                </a:ext>
              </a:extLst>
            </p:cNvPr>
            <p:cNvCxnSpPr>
              <a:cxnSpLocks/>
            </p:cNvCxnSpPr>
            <p:nvPr/>
          </p:nvCxnSpPr>
          <p:spPr>
            <a:xfrm>
              <a:off x="4418324" y="2194942"/>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1500EF2E-CC4C-A847-B565-7469A4C633F7}"/>
                </a:ext>
              </a:extLst>
            </p:cNvPr>
            <p:cNvCxnSpPr>
              <a:cxnSpLocks/>
              <a:stCxn id="27" idx="7"/>
            </p:cNvCxnSpPr>
            <p:nvPr/>
          </p:nvCxnSpPr>
          <p:spPr>
            <a:xfrm flipV="1">
              <a:off x="4426876" y="1699483"/>
              <a:ext cx="268167" cy="3720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94447B83-952C-3F40-ABD6-AB85DDF22556}"/>
                </a:ext>
              </a:extLst>
            </p:cNvPr>
            <p:cNvCxnSpPr>
              <a:cxnSpLocks/>
            </p:cNvCxnSpPr>
            <p:nvPr/>
          </p:nvCxnSpPr>
          <p:spPr>
            <a:xfrm flipV="1">
              <a:off x="4829547" y="1871985"/>
              <a:ext cx="301841" cy="4187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DAFD1E05-97BF-2C45-A190-2F18399B440C}"/>
                </a:ext>
              </a:extLst>
            </p:cNvPr>
            <p:cNvCxnSpPr>
              <a:cxnSpLocks/>
              <a:endCxn id="23" idx="1"/>
            </p:cNvCxnSpPr>
            <p:nvPr/>
          </p:nvCxnSpPr>
          <p:spPr>
            <a:xfrm>
              <a:off x="4392772" y="1828886"/>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86F85052-DF09-1F44-963C-1F21EAF486BE}"/>
                </a:ext>
              </a:extLst>
            </p:cNvPr>
            <p:cNvCxnSpPr>
              <a:cxnSpLocks/>
            </p:cNvCxnSpPr>
            <p:nvPr/>
          </p:nvCxnSpPr>
          <p:spPr>
            <a:xfrm>
              <a:off x="4844595" y="1670729"/>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同心圆 41">
              <a:extLst>
                <a:ext uri="{FF2B5EF4-FFF2-40B4-BE49-F238E27FC236}">
                  <a16:creationId xmlns:a16="http://schemas.microsoft.com/office/drawing/2014/main" id="{BE94549C-FC20-E040-BF55-C922E8789408}"/>
                </a:ext>
              </a:extLst>
            </p:cNvPr>
            <p:cNvSpPr/>
            <p:nvPr/>
          </p:nvSpPr>
          <p:spPr>
            <a:xfrm>
              <a:off x="5067936" y="1670729"/>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grpSp>
      <p:pic>
        <p:nvPicPr>
          <p:cNvPr id="43" name="图片 42" descr="图标&#10;&#10;描述已自动生成">
            <a:extLst>
              <a:ext uri="{FF2B5EF4-FFF2-40B4-BE49-F238E27FC236}">
                <a16:creationId xmlns:a16="http://schemas.microsoft.com/office/drawing/2014/main" id="{11E70316-C8EA-2948-A4FD-1AC894834461}"/>
              </a:ext>
            </a:extLst>
          </p:cNvPr>
          <p:cNvPicPr>
            <a:picLocks noChangeAspect="1"/>
          </p:cNvPicPr>
          <p:nvPr/>
        </p:nvPicPr>
        <p:blipFill>
          <a:blip r:embed="rId5"/>
          <a:stretch>
            <a:fillRect/>
          </a:stretch>
        </p:blipFill>
        <p:spPr>
          <a:xfrm flipH="1">
            <a:off x="6870978" y="4352694"/>
            <a:ext cx="404541" cy="404541"/>
          </a:xfrm>
          <a:prstGeom prst="rect">
            <a:avLst/>
          </a:prstGeom>
        </p:spPr>
      </p:pic>
      <p:grpSp>
        <p:nvGrpSpPr>
          <p:cNvPr id="44" name="组合 43">
            <a:extLst>
              <a:ext uri="{FF2B5EF4-FFF2-40B4-BE49-F238E27FC236}">
                <a16:creationId xmlns:a16="http://schemas.microsoft.com/office/drawing/2014/main" id="{B971F898-8ABA-CB41-B0E9-52E0E79A0F10}"/>
              </a:ext>
            </a:extLst>
          </p:cNvPr>
          <p:cNvGrpSpPr/>
          <p:nvPr/>
        </p:nvGrpSpPr>
        <p:grpSpPr>
          <a:xfrm>
            <a:off x="9689181" y="4140894"/>
            <a:ext cx="1014851" cy="916965"/>
            <a:chOff x="4229700" y="1502528"/>
            <a:chExt cx="1069242" cy="966110"/>
          </a:xfrm>
        </p:grpSpPr>
        <p:sp>
          <p:nvSpPr>
            <p:cNvPr id="45" name="同心圆 44">
              <a:extLst>
                <a:ext uri="{FF2B5EF4-FFF2-40B4-BE49-F238E27FC236}">
                  <a16:creationId xmlns:a16="http://schemas.microsoft.com/office/drawing/2014/main" id="{8F2000C3-B85E-3D4C-A8E7-A2B549F3A038}"/>
                </a:ext>
              </a:extLst>
            </p:cNvPr>
            <p:cNvSpPr/>
            <p:nvPr/>
          </p:nvSpPr>
          <p:spPr>
            <a:xfrm>
              <a:off x="4652368" y="1502528"/>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46" name="同心圆 45">
              <a:extLst>
                <a:ext uri="{FF2B5EF4-FFF2-40B4-BE49-F238E27FC236}">
                  <a16:creationId xmlns:a16="http://schemas.microsoft.com/office/drawing/2014/main" id="{3A656E08-ABD4-944E-AF9E-8D3301719FED}"/>
                </a:ext>
              </a:extLst>
            </p:cNvPr>
            <p:cNvSpPr/>
            <p:nvPr/>
          </p:nvSpPr>
          <p:spPr>
            <a:xfrm>
              <a:off x="4652368" y="1870080"/>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47" name="同心圆 46">
              <a:extLst>
                <a:ext uri="{FF2B5EF4-FFF2-40B4-BE49-F238E27FC236}">
                  <a16:creationId xmlns:a16="http://schemas.microsoft.com/office/drawing/2014/main" id="{FF2059CA-788C-D449-A703-026DE02999C5}"/>
                </a:ext>
              </a:extLst>
            </p:cNvPr>
            <p:cNvSpPr/>
            <p:nvPr/>
          </p:nvSpPr>
          <p:spPr>
            <a:xfrm>
              <a:off x="4652368" y="2237632"/>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48" name="同心圆 47">
              <a:extLst>
                <a:ext uri="{FF2B5EF4-FFF2-40B4-BE49-F238E27FC236}">
                  <a16:creationId xmlns:a16="http://schemas.microsoft.com/office/drawing/2014/main" id="{3DA89AB5-108A-604B-BE9B-D68AF81BB69D}"/>
                </a:ext>
              </a:extLst>
            </p:cNvPr>
            <p:cNvSpPr/>
            <p:nvPr/>
          </p:nvSpPr>
          <p:spPr>
            <a:xfrm>
              <a:off x="5067936" y="2056921"/>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49" name="椭圆 48">
              <a:extLst>
                <a:ext uri="{FF2B5EF4-FFF2-40B4-BE49-F238E27FC236}">
                  <a16:creationId xmlns:a16="http://schemas.microsoft.com/office/drawing/2014/main" id="{C4D3E7F5-DBBD-0B47-941D-767CA41D944D}"/>
                </a:ext>
              </a:extLst>
            </p:cNvPr>
            <p:cNvSpPr/>
            <p:nvPr/>
          </p:nvSpPr>
          <p:spPr>
            <a:xfrm>
              <a:off x="4229700" y="1670729"/>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0" name="椭圆 49">
              <a:extLst>
                <a:ext uri="{FF2B5EF4-FFF2-40B4-BE49-F238E27FC236}">
                  <a16:creationId xmlns:a16="http://schemas.microsoft.com/office/drawing/2014/main" id="{508A3052-610F-8244-94B7-99C53C8BF9F3}"/>
                </a:ext>
              </a:extLst>
            </p:cNvPr>
            <p:cNvSpPr/>
            <p:nvPr/>
          </p:nvSpPr>
          <p:spPr>
            <a:xfrm>
              <a:off x="4229700" y="2037671"/>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51" name="直线连接符 50">
              <a:extLst>
                <a:ext uri="{FF2B5EF4-FFF2-40B4-BE49-F238E27FC236}">
                  <a16:creationId xmlns:a16="http://schemas.microsoft.com/office/drawing/2014/main" id="{270F462B-A1BB-4143-80CA-B8B8AE2B9D92}"/>
                </a:ext>
              </a:extLst>
            </p:cNvPr>
            <p:cNvCxnSpPr>
              <a:cxnSpLocks/>
            </p:cNvCxnSpPr>
            <p:nvPr/>
          </p:nvCxnSpPr>
          <p:spPr>
            <a:xfrm flipV="1">
              <a:off x="4460706" y="1662090"/>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BE1AE3D0-0DB9-6444-A1AB-6AF095B2F6D6}"/>
                </a:ext>
              </a:extLst>
            </p:cNvPr>
            <p:cNvCxnSpPr>
              <a:cxnSpLocks/>
            </p:cNvCxnSpPr>
            <p:nvPr/>
          </p:nvCxnSpPr>
          <p:spPr>
            <a:xfrm flipV="1">
              <a:off x="4862909" y="2219662"/>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4BA102F5-40D4-1444-AE83-A8C62E11F40A}"/>
                </a:ext>
              </a:extLst>
            </p:cNvPr>
            <p:cNvCxnSpPr>
              <a:cxnSpLocks/>
            </p:cNvCxnSpPr>
            <p:nvPr/>
          </p:nvCxnSpPr>
          <p:spPr>
            <a:xfrm flipV="1">
              <a:off x="4439342" y="203327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22BB96FD-AC25-0C48-9AB1-248E1CEF76CF}"/>
                </a:ext>
              </a:extLst>
            </p:cNvPr>
            <p:cNvCxnSpPr>
              <a:cxnSpLocks/>
            </p:cNvCxnSpPr>
            <p:nvPr/>
          </p:nvCxnSpPr>
          <p:spPr>
            <a:xfrm flipV="1">
              <a:off x="4873749" y="184248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B42A0185-790A-9B40-BD02-133CA4A24DC6}"/>
                </a:ext>
              </a:extLst>
            </p:cNvPr>
            <p:cNvCxnSpPr>
              <a:cxnSpLocks/>
            </p:cNvCxnSpPr>
            <p:nvPr/>
          </p:nvCxnSpPr>
          <p:spPr>
            <a:xfrm>
              <a:off x="4373848" y="1777460"/>
              <a:ext cx="288892" cy="15939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AE305845-247F-3D4D-9B68-CA948385DE3C}"/>
                </a:ext>
              </a:extLst>
            </p:cNvPr>
            <p:cNvCxnSpPr>
              <a:cxnSpLocks/>
            </p:cNvCxnSpPr>
            <p:nvPr/>
          </p:nvCxnSpPr>
          <p:spPr>
            <a:xfrm>
              <a:off x="4860158" y="2035307"/>
              <a:ext cx="217403" cy="13711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线连接符 56">
              <a:extLst>
                <a:ext uri="{FF2B5EF4-FFF2-40B4-BE49-F238E27FC236}">
                  <a16:creationId xmlns:a16="http://schemas.microsoft.com/office/drawing/2014/main" id="{CB6B29B3-5E3B-0148-B20B-806435380C27}"/>
                </a:ext>
              </a:extLst>
            </p:cNvPr>
            <p:cNvCxnSpPr>
              <a:cxnSpLocks/>
            </p:cNvCxnSpPr>
            <p:nvPr/>
          </p:nvCxnSpPr>
          <p:spPr>
            <a:xfrm>
              <a:off x="4860475" y="1652540"/>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4FC8060A-1D63-8B41-BE3C-FEB094AA4853}"/>
                </a:ext>
              </a:extLst>
            </p:cNvPr>
            <p:cNvCxnSpPr>
              <a:cxnSpLocks/>
            </p:cNvCxnSpPr>
            <p:nvPr/>
          </p:nvCxnSpPr>
          <p:spPr>
            <a:xfrm>
              <a:off x="4418324" y="2194942"/>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058DDE4D-84DC-154A-96ED-5C32F3D5975D}"/>
                </a:ext>
              </a:extLst>
            </p:cNvPr>
            <p:cNvCxnSpPr>
              <a:cxnSpLocks/>
              <a:stCxn id="50" idx="7"/>
            </p:cNvCxnSpPr>
            <p:nvPr/>
          </p:nvCxnSpPr>
          <p:spPr>
            <a:xfrm flipV="1">
              <a:off x="4426876" y="1699483"/>
              <a:ext cx="268167" cy="3720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785156D1-6B05-FF48-81FB-A833180B5CAA}"/>
                </a:ext>
              </a:extLst>
            </p:cNvPr>
            <p:cNvCxnSpPr>
              <a:cxnSpLocks/>
            </p:cNvCxnSpPr>
            <p:nvPr/>
          </p:nvCxnSpPr>
          <p:spPr>
            <a:xfrm flipV="1">
              <a:off x="4829547" y="1871985"/>
              <a:ext cx="301841" cy="4187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99D79B5F-B0FE-DB4E-8A9B-676FD4301B94}"/>
                </a:ext>
              </a:extLst>
            </p:cNvPr>
            <p:cNvCxnSpPr>
              <a:cxnSpLocks/>
              <a:endCxn id="47" idx="1"/>
            </p:cNvCxnSpPr>
            <p:nvPr/>
          </p:nvCxnSpPr>
          <p:spPr>
            <a:xfrm>
              <a:off x="4392772" y="1828886"/>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1CDE6528-FA40-B446-ACB6-A0FC09F4CA30}"/>
                </a:ext>
              </a:extLst>
            </p:cNvPr>
            <p:cNvCxnSpPr>
              <a:cxnSpLocks/>
            </p:cNvCxnSpPr>
            <p:nvPr/>
          </p:nvCxnSpPr>
          <p:spPr>
            <a:xfrm>
              <a:off x="4844595" y="1670729"/>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同心圆 62">
              <a:extLst>
                <a:ext uri="{FF2B5EF4-FFF2-40B4-BE49-F238E27FC236}">
                  <a16:creationId xmlns:a16="http://schemas.microsoft.com/office/drawing/2014/main" id="{DE86670C-F77A-9A45-B467-501DF3F521F1}"/>
                </a:ext>
              </a:extLst>
            </p:cNvPr>
            <p:cNvSpPr/>
            <p:nvPr/>
          </p:nvSpPr>
          <p:spPr>
            <a:xfrm>
              <a:off x="5067936" y="1670729"/>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grpSp>
      <p:sp>
        <p:nvSpPr>
          <p:cNvPr id="64" name="右箭头 49">
            <a:extLst>
              <a:ext uri="{FF2B5EF4-FFF2-40B4-BE49-F238E27FC236}">
                <a16:creationId xmlns:a16="http://schemas.microsoft.com/office/drawing/2014/main" id="{4735E008-7799-4F1A-8BC4-8CB6B24CC390}"/>
              </a:ext>
            </a:extLst>
          </p:cNvPr>
          <p:cNvSpPr/>
          <p:nvPr/>
        </p:nvSpPr>
        <p:spPr>
          <a:xfrm>
            <a:off x="7357170" y="4467559"/>
            <a:ext cx="299799"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65" name="右箭头 49">
            <a:extLst>
              <a:ext uri="{FF2B5EF4-FFF2-40B4-BE49-F238E27FC236}">
                <a16:creationId xmlns:a16="http://schemas.microsoft.com/office/drawing/2014/main" id="{8301907C-17AA-429C-BF43-37FFBF1E5DA8}"/>
              </a:ext>
            </a:extLst>
          </p:cNvPr>
          <p:cNvSpPr/>
          <p:nvPr/>
        </p:nvSpPr>
        <p:spPr>
          <a:xfrm>
            <a:off x="9235038" y="4453979"/>
            <a:ext cx="299799"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pic>
        <p:nvPicPr>
          <p:cNvPr id="4098" name="Picture 2" descr="See the source image">
            <a:extLst>
              <a:ext uri="{FF2B5EF4-FFF2-40B4-BE49-F238E27FC236}">
                <a16:creationId xmlns:a16="http://schemas.microsoft.com/office/drawing/2014/main" id="{B8930E65-2B77-0D40-BF5D-EB52E0B1A018}"/>
              </a:ext>
            </a:extLst>
          </p:cNvPr>
          <p:cNvPicPr>
            <a:picLocks noChangeAspect="1" noChangeArrowheads="1"/>
          </p:cNvPicPr>
          <p:nvPr/>
        </p:nvPicPr>
        <p:blipFill rotWithShape="1">
          <a:blip r:embed="rId6">
            <a:clrChange>
              <a:clrFrom>
                <a:srgbClr val="FEFFFF"/>
              </a:clrFrom>
              <a:clrTo>
                <a:srgbClr val="FEFFFF">
                  <a:alpha val="0"/>
                </a:srgbClr>
              </a:clrTo>
            </a:clrChange>
            <a:extLst>
              <a:ext uri="{28A0092B-C50C-407E-A947-70E740481C1C}">
                <a14:useLocalDpi xmlns:a14="http://schemas.microsoft.com/office/drawing/2010/main" val="0"/>
              </a:ext>
            </a:extLst>
          </a:blip>
          <a:srcRect b="16520"/>
          <a:stretch/>
        </p:blipFill>
        <p:spPr bwMode="auto">
          <a:xfrm>
            <a:off x="313480" y="4730912"/>
            <a:ext cx="1806862" cy="150836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FE18EAF-5DB6-8D4A-84E6-F5CA4395DB61}"/>
              </a:ext>
            </a:extLst>
          </p:cNvPr>
          <p:cNvSpPr txBox="1"/>
          <p:nvPr/>
        </p:nvSpPr>
        <p:spPr>
          <a:xfrm>
            <a:off x="7333006" y="5616573"/>
            <a:ext cx="249299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模型窃取是水印的天敌</a:t>
            </a:r>
          </a:p>
        </p:txBody>
      </p:sp>
      <p:sp>
        <p:nvSpPr>
          <p:cNvPr id="6" name="矩形 5">
            <a:extLst>
              <a:ext uri="{FF2B5EF4-FFF2-40B4-BE49-F238E27FC236}">
                <a16:creationId xmlns:a16="http://schemas.microsoft.com/office/drawing/2014/main" id="{B76243DE-9BAA-19C9-039B-BB3D8197D87B}"/>
              </a:ext>
            </a:extLst>
          </p:cNvPr>
          <p:cNvSpPr/>
          <p:nvPr/>
        </p:nvSpPr>
        <p:spPr>
          <a:xfrm>
            <a:off x="2361641" y="3477670"/>
            <a:ext cx="2444067" cy="307777"/>
          </a:xfrm>
          <a:prstGeom prst="rect">
            <a:avLst/>
          </a:prstGeom>
        </p:spPr>
        <p:txBody>
          <a:bodyPr wrap="none">
            <a:spAutoFit/>
          </a:bodyPr>
          <a:lstStyle/>
          <a:p>
            <a:r>
              <a:rPr kumimoji="1" lang="en-US" altLang="zh-CN" sz="1400" dirty="0">
                <a:latin typeface="Microsoft YaHei" panose="020B0503020204020204" pitchFamily="34" charset="-122"/>
                <a:ea typeface="Microsoft YaHei" panose="020B0503020204020204" pitchFamily="34" charset="-122"/>
              </a:rPr>
              <a:t>TSA (Trigger Set Accuracy)</a:t>
            </a:r>
            <a:endParaRPr lang="zh-CN" altLang="en-US" sz="1400" dirty="0"/>
          </a:p>
        </p:txBody>
      </p:sp>
    </p:spTree>
    <p:extLst>
      <p:ext uri="{BB962C8B-B14F-4D97-AF65-F5344CB8AC3E}">
        <p14:creationId xmlns:p14="http://schemas.microsoft.com/office/powerpoint/2010/main" val="2982633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模型指纹</a:t>
            </a:r>
          </a:p>
        </p:txBody>
      </p:sp>
      <p:grpSp>
        <p:nvGrpSpPr>
          <p:cNvPr id="8" name="组合 7">
            <a:extLst>
              <a:ext uri="{FF2B5EF4-FFF2-40B4-BE49-F238E27FC236}">
                <a16:creationId xmlns:a16="http://schemas.microsoft.com/office/drawing/2014/main" id="{E4BEE215-7BCA-4A62-0612-3EFBB3D37C0B}"/>
              </a:ext>
            </a:extLst>
          </p:cNvPr>
          <p:cNvGrpSpPr/>
          <p:nvPr/>
        </p:nvGrpSpPr>
        <p:grpSpPr>
          <a:xfrm>
            <a:off x="5387538" y="972271"/>
            <a:ext cx="1196186" cy="1132130"/>
            <a:chOff x="4637147" y="1512008"/>
            <a:chExt cx="976576" cy="837654"/>
          </a:xfrm>
        </p:grpSpPr>
        <p:sp>
          <p:nvSpPr>
            <p:cNvPr id="20" name="同心圆 19">
              <a:extLst>
                <a:ext uri="{FF2B5EF4-FFF2-40B4-BE49-F238E27FC236}">
                  <a16:creationId xmlns:a16="http://schemas.microsoft.com/office/drawing/2014/main" id="{385419C6-3E23-0342-80D4-CFD0C4F1117D}"/>
                </a:ext>
              </a:extLst>
            </p:cNvPr>
            <p:cNvSpPr/>
            <p:nvPr/>
          </p:nvSpPr>
          <p:spPr>
            <a:xfrm>
              <a:off x="5023184" y="1512008"/>
              <a:ext cx="210986" cy="200291"/>
            </a:xfrm>
            <a:prstGeom prst="donut">
              <a:avLst>
                <a:gd name="adj" fmla="val 144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2" name="同心圆 21">
              <a:extLst>
                <a:ext uri="{FF2B5EF4-FFF2-40B4-BE49-F238E27FC236}">
                  <a16:creationId xmlns:a16="http://schemas.microsoft.com/office/drawing/2014/main" id="{859CD8EE-DCFE-734D-BDFA-E7752971F254}"/>
                </a:ext>
              </a:extLst>
            </p:cNvPr>
            <p:cNvSpPr/>
            <p:nvPr/>
          </p:nvSpPr>
          <p:spPr>
            <a:xfrm>
              <a:off x="5023184" y="1830690"/>
              <a:ext cx="210986" cy="200291"/>
            </a:xfrm>
            <a:prstGeom prst="donut">
              <a:avLst>
                <a:gd name="adj" fmla="val 1440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3" name="同心圆 22">
              <a:extLst>
                <a:ext uri="{FF2B5EF4-FFF2-40B4-BE49-F238E27FC236}">
                  <a16:creationId xmlns:a16="http://schemas.microsoft.com/office/drawing/2014/main" id="{8AD0405D-FF65-0840-8C67-31912378165D}"/>
                </a:ext>
              </a:extLst>
            </p:cNvPr>
            <p:cNvSpPr/>
            <p:nvPr/>
          </p:nvSpPr>
          <p:spPr>
            <a:xfrm>
              <a:off x="5023184" y="2149371"/>
              <a:ext cx="210986" cy="200291"/>
            </a:xfrm>
            <a:prstGeom prst="donut">
              <a:avLst>
                <a:gd name="adj" fmla="val 14400"/>
              </a:avLst>
            </a:prstGeom>
            <a:solidFill>
              <a:srgbClr val="BB271A"/>
            </a:solidFill>
            <a:ln>
              <a:solidFill>
                <a:srgbClr val="961D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5" name="同心圆 24">
              <a:extLst>
                <a:ext uri="{FF2B5EF4-FFF2-40B4-BE49-F238E27FC236}">
                  <a16:creationId xmlns:a16="http://schemas.microsoft.com/office/drawing/2014/main" id="{9173A1A9-C8B9-E54A-BFCD-9AFCA5B108B6}"/>
                </a:ext>
              </a:extLst>
            </p:cNvPr>
            <p:cNvSpPr/>
            <p:nvPr/>
          </p:nvSpPr>
          <p:spPr>
            <a:xfrm>
              <a:off x="5402737" y="1992688"/>
              <a:ext cx="210986" cy="200291"/>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57E6887D-FF12-5F46-AA07-80B7A49D0664}"/>
                </a:ext>
              </a:extLst>
            </p:cNvPr>
            <p:cNvSpPr/>
            <p:nvPr/>
          </p:nvSpPr>
          <p:spPr>
            <a:xfrm>
              <a:off x="4637147" y="1657845"/>
              <a:ext cx="210986" cy="2002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7" name="椭圆 26">
              <a:extLst>
                <a:ext uri="{FF2B5EF4-FFF2-40B4-BE49-F238E27FC236}">
                  <a16:creationId xmlns:a16="http://schemas.microsoft.com/office/drawing/2014/main" id="{28F9B580-D735-F146-B2C5-4A67E768D36D}"/>
                </a:ext>
              </a:extLst>
            </p:cNvPr>
            <p:cNvSpPr/>
            <p:nvPr/>
          </p:nvSpPr>
          <p:spPr>
            <a:xfrm>
              <a:off x="4637147" y="1975997"/>
              <a:ext cx="210986" cy="2002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28" name="直线连接符 27">
              <a:extLst>
                <a:ext uri="{FF2B5EF4-FFF2-40B4-BE49-F238E27FC236}">
                  <a16:creationId xmlns:a16="http://schemas.microsoft.com/office/drawing/2014/main" id="{362C0BE9-F56B-E94D-A3DD-635123A2D6C7}"/>
                </a:ext>
              </a:extLst>
            </p:cNvPr>
            <p:cNvCxnSpPr>
              <a:cxnSpLocks/>
            </p:cNvCxnSpPr>
            <p:nvPr/>
          </p:nvCxnSpPr>
          <p:spPr>
            <a:xfrm flipV="1">
              <a:off x="4848133" y="1650354"/>
              <a:ext cx="205950" cy="8336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3E35597A-895B-FD44-B1AD-A621FE154984}"/>
                </a:ext>
              </a:extLst>
            </p:cNvPr>
            <p:cNvCxnSpPr>
              <a:cxnSpLocks/>
            </p:cNvCxnSpPr>
            <p:nvPr/>
          </p:nvCxnSpPr>
          <p:spPr>
            <a:xfrm flipV="1">
              <a:off x="5215479" y="2133790"/>
              <a:ext cx="205950" cy="8336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FF1174D0-1DD2-3849-BCD5-BDA948A456E0}"/>
                </a:ext>
              </a:extLst>
            </p:cNvPr>
            <p:cNvCxnSpPr>
              <a:cxnSpLocks/>
            </p:cNvCxnSpPr>
            <p:nvPr/>
          </p:nvCxnSpPr>
          <p:spPr>
            <a:xfrm flipV="1">
              <a:off x="4828620" y="1972186"/>
              <a:ext cx="205950" cy="8336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BBF36057-949C-FF44-9147-744C169D9DE3}"/>
                </a:ext>
              </a:extLst>
            </p:cNvPr>
            <p:cNvCxnSpPr>
              <a:cxnSpLocks/>
            </p:cNvCxnSpPr>
            <p:nvPr/>
          </p:nvCxnSpPr>
          <p:spPr>
            <a:xfrm flipV="1">
              <a:off x="5225379" y="1806764"/>
              <a:ext cx="205950" cy="8336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EE3BC3CC-D1EF-9449-BA3C-5A83D615B244}"/>
                </a:ext>
              </a:extLst>
            </p:cNvPr>
            <p:cNvCxnSpPr>
              <a:cxnSpLocks/>
            </p:cNvCxnSpPr>
            <p:nvPr/>
          </p:nvCxnSpPr>
          <p:spPr>
            <a:xfrm>
              <a:off x="4768802" y="1750384"/>
              <a:ext cx="263855" cy="13819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2DFA30C1-15F6-DB42-925A-562C0188288F}"/>
                </a:ext>
              </a:extLst>
            </p:cNvPr>
            <p:cNvCxnSpPr>
              <a:cxnSpLocks/>
            </p:cNvCxnSpPr>
            <p:nvPr/>
          </p:nvCxnSpPr>
          <p:spPr>
            <a:xfrm>
              <a:off x="5212966" y="1973948"/>
              <a:ext cx="198562" cy="11888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77ADFAE1-D1A5-1349-9644-77689CC1C7D8}"/>
                </a:ext>
              </a:extLst>
            </p:cNvPr>
            <p:cNvCxnSpPr>
              <a:cxnSpLocks/>
            </p:cNvCxnSpPr>
            <p:nvPr/>
          </p:nvCxnSpPr>
          <p:spPr>
            <a:xfrm>
              <a:off x="5213256" y="1642074"/>
              <a:ext cx="230197" cy="1018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820BC627-DF5C-204C-AE8D-E2C68D1BE690}"/>
                </a:ext>
              </a:extLst>
            </p:cNvPr>
            <p:cNvCxnSpPr>
              <a:cxnSpLocks/>
            </p:cNvCxnSpPr>
            <p:nvPr/>
          </p:nvCxnSpPr>
          <p:spPr>
            <a:xfrm>
              <a:off x="4809424" y="2112357"/>
              <a:ext cx="230197" cy="1018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1500EF2E-CC4C-A847-B565-7469A4C633F7}"/>
                </a:ext>
              </a:extLst>
            </p:cNvPr>
            <p:cNvCxnSpPr>
              <a:cxnSpLocks/>
              <a:stCxn id="27" idx="7"/>
            </p:cNvCxnSpPr>
            <p:nvPr/>
          </p:nvCxnSpPr>
          <p:spPr>
            <a:xfrm flipV="1">
              <a:off x="4817235" y="1682775"/>
              <a:ext cx="244926" cy="32255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94447B83-952C-3F40-ABD6-AB85DDF22556}"/>
                </a:ext>
              </a:extLst>
            </p:cNvPr>
            <p:cNvCxnSpPr>
              <a:cxnSpLocks/>
            </p:cNvCxnSpPr>
            <p:nvPr/>
          </p:nvCxnSpPr>
          <p:spPr>
            <a:xfrm flipV="1">
              <a:off x="5185008" y="1832341"/>
              <a:ext cx="275682" cy="36305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DAFD1E05-97BF-2C45-A190-2F18399B440C}"/>
                </a:ext>
              </a:extLst>
            </p:cNvPr>
            <p:cNvCxnSpPr>
              <a:cxnSpLocks/>
              <a:endCxn id="23" idx="1"/>
            </p:cNvCxnSpPr>
            <p:nvPr/>
          </p:nvCxnSpPr>
          <p:spPr>
            <a:xfrm>
              <a:off x="4786086" y="1794973"/>
              <a:ext cx="267996" cy="38373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86F85052-DF09-1F44-963C-1F21EAF486BE}"/>
                </a:ext>
              </a:extLst>
            </p:cNvPr>
            <p:cNvCxnSpPr>
              <a:cxnSpLocks/>
            </p:cNvCxnSpPr>
            <p:nvPr/>
          </p:nvCxnSpPr>
          <p:spPr>
            <a:xfrm>
              <a:off x="5198752" y="1657845"/>
              <a:ext cx="267996" cy="38373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同心圆 41">
              <a:extLst>
                <a:ext uri="{FF2B5EF4-FFF2-40B4-BE49-F238E27FC236}">
                  <a16:creationId xmlns:a16="http://schemas.microsoft.com/office/drawing/2014/main" id="{BE94549C-FC20-E040-BF55-C922E8789408}"/>
                </a:ext>
              </a:extLst>
            </p:cNvPr>
            <p:cNvSpPr/>
            <p:nvPr/>
          </p:nvSpPr>
          <p:spPr>
            <a:xfrm>
              <a:off x="5402737" y="1657845"/>
              <a:ext cx="210986" cy="200291"/>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grpSp>
      <p:sp>
        <p:nvSpPr>
          <p:cNvPr id="66" name="文本框 65">
            <a:extLst>
              <a:ext uri="{FF2B5EF4-FFF2-40B4-BE49-F238E27FC236}">
                <a16:creationId xmlns:a16="http://schemas.microsoft.com/office/drawing/2014/main" id="{CFE5DC41-265E-B6C7-BDAE-EC6F4A9CE19A}"/>
              </a:ext>
            </a:extLst>
          </p:cNvPr>
          <p:cNvSpPr txBox="1"/>
          <p:nvPr/>
        </p:nvSpPr>
        <p:spPr>
          <a:xfrm>
            <a:off x="314069" y="6093296"/>
            <a:ext cx="11733972" cy="461665"/>
          </a:xfrm>
          <a:prstGeom prst="rect">
            <a:avLst/>
          </a:prstGeom>
          <a:noFill/>
        </p:spPr>
        <p:txBody>
          <a:bodyPr wrap="square">
            <a:spAutoFit/>
          </a:bodyPr>
          <a:lstStyle/>
          <a:p>
            <a:r>
              <a:rPr kumimoji="1" lang="en-US" altLang="zh-CN" sz="1200" i="1" dirty="0">
                <a:latin typeface="Microsoft YaHei" panose="020B0503020204020204" pitchFamily="34" charset="-122"/>
                <a:ea typeface="Microsoft YaHei" panose="020B0503020204020204" pitchFamily="34" charset="-122"/>
              </a:rPr>
              <a:t>Cao</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et</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al.</a:t>
            </a:r>
            <a:r>
              <a:rPr kumimoji="1" lang="zh-CN" altLang="en-US" sz="1200" i="1" dirty="0">
                <a:latin typeface="Microsoft YaHei" panose="020B0503020204020204" pitchFamily="34" charset="-122"/>
                <a:ea typeface="Microsoft YaHei" panose="020B0503020204020204" pitchFamily="34" charset="-122"/>
              </a:rPr>
              <a:t> </a:t>
            </a:r>
            <a:r>
              <a:rPr kumimoji="1" lang="en-AU" altLang="zh-CN" sz="1200" i="1" dirty="0" err="1">
                <a:latin typeface="Microsoft YaHei" panose="020B0503020204020204" pitchFamily="34" charset="-122"/>
                <a:ea typeface="Microsoft YaHei" panose="020B0503020204020204" pitchFamily="34" charset="-122"/>
              </a:rPr>
              <a:t>IPGuard</a:t>
            </a:r>
            <a:r>
              <a:rPr kumimoji="1" lang="en-AU" altLang="zh-CN" sz="1200" i="1" dirty="0">
                <a:latin typeface="Microsoft YaHei" panose="020B0503020204020204" pitchFamily="34" charset="-122"/>
                <a:ea typeface="Microsoft YaHei" panose="020B0503020204020204" pitchFamily="34" charset="-122"/>
              </a:rPr>
              <a:t>: Protecting intellectual property of deep neural networks via fingerprinting the classification boundary</a:t>
            </a:r>
            <a:r>
              <a:rPr kumimoji="1" lang="en-US" altLang="zh-CN" sz="1200" i="1" dirty="0">
                <a:latin typeface="Microsoft YaHei" panose="020B0503020204020204" pitchFamily="34" charset="-122"/>
                <a:ea typeface="Microsoft YaHei" panose="020B0503020204020204" pitchFamily="34" charset="-122"/>
              </a:rPr>
              <a:t>,</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Asia CCS,</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2021</a:t>
            </a:r>
          </a:p>
          <a:p>
            <a:r>
              <a:rPr kumimoji="1" lang="en-US" altLang="zh-CN" sz="1200" i="1" dirty="0">
                <a:latin typeface="Microsoft YaHei" panose="020B0503020204020204" pitchFamily="34" charset="-122"/>
                <a:ea typeface="Microsoft YaHei" panose="020B0503020204020204" pitchFamily="34" charset="-122"/>
              </a:rPr>
              <a:t>Lukas,</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Zhang</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and</a:t>
            </a:r>
            <a:r>
              <a:rPr kumimoji="1" lang="zh-CN" altLang="en-US" sz="1200" i="1" dirty="0">
                <a:latin typeface="Microsoft YaHei" panose="020B0503020204020204" pitchFamily="34" charset="-122"/>
                <a:ea typeface="Microsoft YaHei" panose="020B0503020204020204" pitchFamily="34" charset="-122"/>
              </a:rPr>
              <a:t> </a:t>
            </a:r>
            <a:r>
              <a:rPr kumimoji="1" lang="en-AU" altLang="zh-CN" sz="1200" i="1" dirty="0" err="1">
                <a:latin typeface="Microsoft YaHei" panose="020B0503020204020204" pitchFamily="34" charset="-122"/>
                <a:ea typeface="Microsoft YaHei" panose="020B0503020204020204" pitchFamily="34" charset="-122"/>
              </a:rPr>
              <a:t>Kerschbaum</a:t>
            </a:r>
            <a:r>
              <a:rPr kumimoji="1" lang="en-US" altLang="zh-CN" sz="1200" i="1" dirty="0">
                <a:latin typeface="Microsoft YaHei" panose="020B0503020204020204" pitchFamily="34" charset="-122"/>
                <a:ea typeface="Microsoft YaHei" panose="020B0503020204020204" pitchFamily="34" charset="-122"/>
              </a:rPr>
              <a:t>.</a:t>
            </a:r>
            <a:r>
              <a:rPr kumimoji="1" lang="zh-CN" altLang="en-US" sz="1200" i="1" dirty="0">
                <a:latin typeface="Microsoft YaHei" panose="020B0503020204020204" pitchFamily="34" charset="-122"/>
                <a:ea typeface="Microsoft YaHei" panose="020B0503020204020204" pitchFamily="34" charset="-122"/>
              </a:rPr>
              <a:t> </a:t>
            </a:r>
            <a:r>
              <a:rPr kumimoji="1" lang="en-AU" altLang="zh-CN" sz="1200" i="1" dirty="0">
                <a:latin typeface="Microsoft YaHei" panose="020B0503020204020204" pitchFamily="34" charset="-122"/>
                <a:ea typeface="Microsoft YaHei" panose="020B0503020204020204" pitchFamily="34" charset="-122"/>
              </a:rPr>
              <a:t>Deep Neural Network Fingerprinting by Conferrable Adversarial Examples</a:t>
            </a:r>
            <a:r>
              <a:rPr kumimoji="1" lang="en-US" altLang="zh-CN" sz="1200" i="1" dirty="0">
                <a:latin typeface="Microsoft YaHei" panose="020B0503020204020204" pitchFamily="34" charset="-122"/>
                <a:ea typeface="Microsoft YaHei" panose="020B0503020204020204" pitchFamily="34" charset="-122"/>
              </a:rPr>
              <a:t>,</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ICLR,</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2021</a:t>
            </a:r>
          </a:p>
        </p:txBody>
      </p:sp>
      <p:pic>
        <p:nvPicPr>
          <p:cNvPr id="5128" name="Picture 8" descr="Magnifying Glass Icon transparent PNG - StickPNG">
            <a:extLst>
              <a:ext uri="{FF2B5EF4-FFF2-40B4-BE49-F238E27FC236}">
                <a16:creationId xmlns:a16="http://schemas.microsoft.com/office/drawing/2014/main" id="{4D9E0F7B-70EF-14D2-D6F1-9C49E211F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960" y="1292732"/>
            <a:ext cx="768116" cy="768116"/>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B438E347-6D25-1DE7-4A40-4862209BCB9B}"/>
              </a:ext>
            </a:extLst>
          </p:cNvPr>
          <p:cNvPicPr>
            <a:picLocks noChangeAspect="1"/>
          </p:cNvPicPr>
          <p:nvPr/>
        </p:nvPicPr>
        <p:blipFill>
          <a:blip r:embed="rId4"/>
          <a:stretch>
            <a:fillRect/>
          </a:stretch>
        </p:blipFill>
        <p:spPr>
          <a:xfrm>
            <a:off x="1154838" y="2447231"/>
            <a:ext cx="4953000" cy="1905000"/>
          </a:xfrm>
          <a:prstGeom prst="rect">
            <a:avLst/>
          </a:prstGeom>
        </p:spPr>
      </p:pic>
      <p:sp>
        <p:nvSpPr>
          <p:cNvPr id="10" name="文本框 9">
            <a:extLst>
              <a:ext uri="{FF2B5EF4-FFF2-40B4-BE49-F238E27FC236}">
                <a16:creationId xmlns:a16="http://schemas.microsoft.com/office/drawing/2014/main" id="{CD787BC2-2D9F-0E1D-29A7-518DFD455494}"/>
              </a:ext>
            </a:extLst>
          </p:cNvPr>
          <p:cNvSpPr txBox="1"/>
          <p:nvPr/>
        </p:nvSpPr>
        <p:spPr>
          <a:xfrm>
            <a:off x="1477677" y="4450993"/>
            <a:ext cx="4703378" cy="369332"/>
          </a:xfrm>
          <a:prstGeom prst="rect">
            <a:avLst/>
          </a:prstGeom>
          <a:noFill/>
        </p:spPr>
        <p:txBody>
          <a:bodyPr wrap="square" rtlCol="0">
            <a:spAutoFit/>
          </a:bodyPr>
          <a:lstStyle/>
          <a:p>
            <a:r>
              <a:rPr kumimoji="1" lang="en-US" altLang="zh-CN" dirty="0" err="1">
                <a:latin typeface="Microsoft YaHei" panose="020B0503020204020204" pitchFamily="34" charset="-122"/>
                <a:ea typeface="Microsoft YaHei" panose="020B0503020204020204" pitchFamily="34" charset="-122"/>
              </a:rPr>
              <a:t>IPGuard</a:t>
            </a:r>
            <a:r>
              <a:rPr kumimoji="1" lang="zh-CN" altLang="en-US" dirty="0">
                <a:latin typeface="Microsoft YaHei" panose="020B0503020204020204" pitchFamily="34" charset="-122"/>
                <a:ea typeface="Microsoft YaHei" panose="020B0503020204020204" pitchFamily="34" charset="-122"/>
              </a:rPr>
              <a:t>：使用边界上的数据点去生成指纹</a:t>
            </a:r>
          </a:p>
        </p:txBody>
      </p:sp>
      <p:cxnSp>
        <p:nvCxnSpPr>
          <p:cNvPr id="13" name="直线连接符 12">
            <a:extLst>
              <a:ext uri="{FF2B5EF4-FFF2-40B4-BE49-F238E27FC236}">
                <a16:creationId xmlns:a16="http://schemas.microsoft.com/office/drawing/2014/main" id="{0A5E31E6-F3E6-69C9-6F13-C451A2065351}"/>
              </a:ext>
            </a:extLst>
          </p:cNvPr>
          <p:cNvCxnSpPr>
            <a:cxnSpLocks/>
          </p:cNvCxnSpPr>
          <p:nvPr/>
        </p:nvCxnSpPr>
        <p:spPr>
          <a:xfrm>
            <a:off x="6254271" y="2421001"/>
            <a:ext cx="0" cy="283544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72ECA291-1A89-6028-0102-A757AB6785A6}"/>
              </a:ext>
            </a:extLst>
          </p:cNvPr>
          <p:cNvPicPr>
            <a:picLocks noChangeAspect="1"/>
          </p:cNvPicPr>
          <p:nvPr/>
        </p:nvPicPr>
        <p:blipFill>
          <a:blip r:embed="rId5"/>
          <a:stretch>
            <a:fillRect/>
          </a:stretch>
        </p:blipFill>
        <p:spPr>
          <a:xfrm>
            <a:off x="6583724" y="2354319"/>
            <a:ext cx="4538618" cy="2090824"/>
          </a:xfrm>
          <a:prstGeom prst="rect">
            <a:avLst/>
          </a:prstGeom>
        </p:spPr>
      </p:pic>
      <p:sp>
        <p:nvSpPr>
          <p:cNvPr id="16" name="矩形 15">
            <a:extLst>
              <a:ext uri="{FF2B5EF4-FFF2-40B4-BE49-F238E27FC236}">
                <a16:creationId xmlns:a16="http://schemas.microsoft.com/office/drawing/2014/main" id="{19669A04-9D2C-EF56-F829-903E1E4C28D6}"/>
              </a:ext>
            </a:extLst>
          </p:cNvPr>
          <p:cNvSpPr/>
          <p:nvPr/>
        </p:nvSpPr>
        <p:spPr>
          <a:xfrm>
            <a:off x="6933276" y="4530556"/>
            <a:ext cx="3839513" cy="338554"/>
          </a:xfrm>
          <a:prstGeom prst="rect">
            <a:avLst/>
          </a:prstGeom>
        </p:spPr>
        <p:txBody>
          <a:bodyPr wrap="none">
            <a:spAutoFit/>
          </a:bodyPr>
          <a:lstStyle/>
          <a:p>
            <a:r>
              <a:rPr lang="en-AU" altLang="zh-CN" sz="1600" dirty="0">
                <a:latin typeface="Microsoft YaHei" panose="020B0503020204020204" pitchFamily="34" charset="-122"/>
                <a:ea typeface="Microsoft YaHei" panose="020B0503020204020204" pitchFamily="34" charset="-122"/>
              </a:rPr>
              <a:t>Conferrable Ensemble Method (CEM)</a:t>
            </a:r>
            <a:endParaRPr lang="zh-CN" altLang="en-US" sz="1600" dirty="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8CA3B59C-72A9-AAC9-CC5A-03C1FF0B0FCF}"/>
              </a:ext>
            </a:extLst>
          </p:cNvPr>
          <p:cNvSpPr txBox="1"/>
          <p:nvPr/>
        </p:nvSpPr>
        <p:spPr>
          <a:xfrm>
            <a:off x="6914039" y="4887117"/>
            <a:ext cx="3877985"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使用</a:t>
            </a:r>
            <a:r>
              <a:rPr kumimoji="1" lang="zh-CN" altLang="en-US" b="1" dirty="0">
                <a:solidFill>
                  <a:srgbClr val="C00000"/>
                </a:solidFill>
                <a:latin typeface="Microsoft YaHei" panose="020B0503020204020204" pitchFamily="34" charset="-122"/>
                <a:ea typeface="Microsoft YaHei" panose="020B0503020204020204" pitchFamily="34" charset="-122"/>
              </a:rPr>
              <a:t>可授予</a:t>
            </a:r>
            <a:r>
              <a:rPr kumimoji="1" lang="zh-CN" altLang="en-US" dirty="0">
                <a:latin typeface="Microsoft YaHei" panose="020B0503020204020204" pitchFamily="34" charset="-122"/>
                <a:ea typeface="Microsoft YaHei" panose="020B0503020204020204" pitchFamily="34" charset="-122"/>
              </a:rPr>
              <a:t>对抗样本来生成边界指纹</a:t>
            </a:r>
          </a:p>
        </p:txBody>
      </p:sp>
    </p:spTree>
    <p:extLst>
      <p:ext uri="{BB962C8B-B14F-4D97-AF65-F5344CB8AC3E}">
        <p14:creationId xmlns:p14="http://schemas.microsoft.com/office/powerpoint/2010/main" val="194800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模型指纹</a:t>
            </a:r>
          </a:p>
        </p:txBody>
      </p:sp>
      <p:pic>
        <p:nvPicPr>
          <p:cNvPr id="2" name="图片 1">
            <a:extLst>
              <a:ext uri="{FF2B5EF4-FFF2-40B4-BE49-F238E27FC236}">
                <a16:creationId xmlns:a16="http://schemas.microsoft.com/office/drawing/2014/main" id="{0090DF87-5E9E-115E-3B9B-DCC40DC9A352}"/>
              </a:ext>
            </a:extLst>
          </p:cNvPr>
          <p:cNvPicPr>
            <a:picLocks noChangeAspect="1"/>
          </p:cNvPicPr>
          <p:nvPr/>
        </p:nvPicPr>
        <p:blipFill>
          <a:blip r:embed="rId3"/>
          <a:stretch>
            <a:fillRect/>
          </a:stretch>
        </p:blipFill>
        <p:spPr>
          <a:xfrm>
            <a:off x="539750" y="1619429"/>
            <a:ext cx="11112500" cy="3644900"/>
          </a:xfrm>
          <a:prstGeom prst="rect">
            <a:avLst/>
          </a:prstGeom>
        </p:spPr>
      </p:pic>
      <p:sp>
        <p:nvSpPr>
          <p:cNvPr id="3" name="矩形 2">
            <a:extLst>
              <a:ext uri="{FF2B5EF4-FFF2-40B4-BE49-F238E27FC236}">
                <a16:creationId xmlns:a16="http://schemas.microsoft.com/office/drawing/2014/main" id="{9676A086-ABC3-C979-BF6B-E9C5D05412CE}"/>
              </a:ext>
            </a:extLst>
          </p:cNvPr>
          <p:cNvSpPr/>
          <p:nvPr/>
        </p:nvSpPr>
        <p:spPr>
          <a:xfrm>
            <a:off x="839416" y="4149080"/>
            <a:ext cx="10585176" cy="5760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62395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en-US" altLang="zh-CN" sz="3600" dirty="0" err="1">
                <a:latin typeface="Microsoft YaHei" panose="020B0503020204020204" pitchFamily="34" charset="-122"/>
                <a:ea typeface="Microsoft YaHei" panose="020B0503020204020204" pitchFamily="34" charset="-122"/>
              </a:rPr>
              <a:t>DeepJudge</a:t>
            </a:r>
            <a:endParaRPr kumimoji="1" lang="zh-CN" altLang="en-US" sz="36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8BD512B-657D-DB4B-B848-68FD1DBB3E28}"/>
              </a:ext>
            </a:extLst>
          </p:cNvPr>
          <p:cNvSpPr txBox="1"/>
          <p:nvPr/>
        </p:nvSpPr>
        <p:spPr>
          <a:xfrm>
            <a:off x="1636262" y="2320219"/>
            <a:ext cx="8988257" cy="707886"/>
          </a:xfrm>
          <a:prstGeom prst="rect">
            <a:avLst/>
          </a:prstGeom>
          <a:noFill/>
        </p:spPr>
        <p:txBody>
          <a:bodyPr wrap="square" rtlCol="0">
            <a:spAutoFit/>
          </a:bodyPr>
          <a:lstStyle/>
          <a:p>
            <a:pPr algn="ctr"/>
            <a:r>
              <a:rPr kumimoji="1" lang="zh-CN" altLang="en-US" sz="2000" dirty="0">
                <a:latin typeface="Microsoft YaHei" panose="020B0503020204020204" pitchFamily="34" charset="-122"/>
                <a:ea typeface="Microsoft YaHei" panose="020B0503020204020204" pitchFamily="34" charset="-122"/>
              </a:rPr>
              <a:t>思想：作为第三方视角，测试希望能更加</a:t>
            </a:r>
            <a:r>
              <a:rPr kumimoji="1" lang="zh-CN" altLang="en-US" sz="2000" b="1" dirty="0">
                <a:solidFill>
                  <a:srgbClr val="C00000"/>
                </a:solidFill>
                <a:latin typeface="Microsoft YaHei" panose="020B0503020204020204" pitchFamily="34" charset="-122"/>
                <a:ea typeface="Microsoft YaHei" panose="020B0503020204020204" pitchFamily="34" charset="-122"/>
              </a:rPr>
              <a:t>全面</a:t>
            </a:r>
            <a:r>
              <a:rPr kumimoji="1" lang="zh-CN" altLang="en-US" sz="2000" dirty="0">
                <a:latin typeface="Microsoft YaHei" panose="020B0503020204020204" pitchFamily="34" charset="-122"/>
                <a:ea typeface="Microsoft YaHei" panose="020B0503020204020204" pitchFamily="34" charset="-122"/>
              </a:rPr>
              <a:t>的衡量可疑模型和源模型的相似度，将此作为证据链进行最终模型所有权的判断</a:t>
            </a:r>
          </a:p>
        </p:txBody>
      </p:sp>
      <p:sp>
        <p:nvSpPr>
          <p:cNvPr id="12" name="文本框 11">
            <a:extLst>
              <a:ext uri="{FF2B5EF4-FFF2-40B4-BE49-F238E27FC236}">
                <a16:creationId xmlns:a16="http://schemas.microsoft.com/office/drawing/2014/main" id="{656F1352-9BDB-AB49-A5BA-07A64B8C65DC}"/>
              </a:ext>
            </a:extLst>
          </p:cNvPr>
          <p:cNvSpPr txBox="1"/>
          <p:nvPr/>
        </p:nvSpPr>
        <p:spPr>
          <a:xfrm>
            <a:off x="1658946" y="5541192"/>
            <a:ext cx="0" cy="0"/>
          </a:xfrm>
          <a:prstGeom prst="rect">
            <a:avLst/>
          </a:prstGeom>
        </p:spPr>
        <p:txBody>
          <a:bodyPr vert="horz" wrap="none" lIns="91440" tIns="45720" rIns="91440" bIns="45720" rtlCol="0" anchor="ctr">
            <a:normAutofit fontScale="25000" lnSpcReduction="20000"/>
          </a:bodyPr>
          <a:lstStyle/>
          <a:p>
            <a:pPr algn="l"/>
            <a:endParaRPr kumimoji="1" lang="zh-CN" altLang="en-US" dirty="0">
              <a:latin typeface="Microsoft YaHei" panose="020B0503020204020204" pitchFamily="34" charset="-122"/>
              <a:ea typeface="Microsoft YaHei" panose="020B0503020204020204" pitchFamily="34" charset="-122"/>
            </a:endParaRPr>
          </a:p>
        </p:txBody>
      </p:sp>
      <p:pic>
        <p:nvPicPr>
          <p:cNvPr id="13" name="图片 12" descr="卡通人物&#10;&#10;描述已自动生成">
            <a:extLst>
              <a:ext uri="{FF2B5EF4-FFF2-40B4-BE49-F238E27FC236}">
                <a16:creationId xmlns:a16="http://schemas.microsoft.com/office/drawing/2014/main" id="{BB11BC79-EB11-E542-B484-52EDEB8A10B3}"/>
              </a:ext>
            </a:extLst>
          </p:cNvPr>
          <p:cNvPicPr>
            <a:picLocks noChangeAspect="1"/>
          </p:cNvPicPr>
          <p:nvPr/>
        </p:nvPicPr>
        <p:blipFill>
          <a:blip r:embed="rId3"/>
          <a:stretch>
            <a:fillRect/>
          </a:stretch>
        </p:blipFill>
        <p:spPr>
          <a:xfrm>
            <a:off x="1114904" y="4534810"/>
            <a:ext cx="643459" cy="1614717"/>
          </a:xfrm>
          <a:prstGeom prst="rect">
            <a:avLst/>
          </a:prstGeom>
        </p:spPr>
      </p:pic>
      <p:sp>
        <p:nvSpPr>
          <p:cNvPr id="14" name="圆角矩形标注 13">
            <a:extLst>
              <a:ext uri="{FF2B5EF4-FFF2-40B4-BE49-F238E27FC236}">
                <a16:creationId xmlns:a16="http://schemas.microsoft.com/office/drawing/2014/main" id="{43846676-3269-7544-BCF2-BD5393FF261C}"/>
              </a:ext>
            </a:extLst>
          </p:cNvPr>
          <p:cNvSpPr/>
          <p:nvPr/>
        </p:nvSpPr>
        <p:spPr>
          <a:xfrm>
            <a:off x="2123709" y="4181130"/>
            <a:ext cx="7370199" cy="518315"/>
          </a:xfrm>
          <a:prstGeom prst="wedgeRoundRectCallout">
            <a:avLst>
              <a:gd name="adj1" fmla="val -35391"/>
              <a:gd name="adj2" fmla="val 63137"/>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0000"/>
              </a:lnSpc>
            </a:pPr>
            <a:r>
              <a:rPr lang="zh-CN" altLang="en-US" dirty="0">
                <a:solidFill>
                  <a:schemeClr val="tx1"/>
                </a:solidFill>
                <a:latin typeface="Microsoft YaHei" panose="020B0503020204020204" pitchFamily="34" charset="-122"/>
                <a:ea typeface="Microsoft YaHei" panose="020B0503020204020204" pitchFamily="34" charset="-122"/>
              </a:rPr>
              <a:t>哪些线索有价值：如何定义测试指标来衡量模型之间的相似性？</a:t>
            </a:r>
            <a:endParaRPr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15" name="圆角矩形标注 14">
            <a:extLst>
              <a:ext uri="{FF2B5EF4-FFF2-40B4-BE49-F238E27FC236}">
                <a16:creationId xmlns:a16="http://schemas.microsoft.com/office/drawing/2014/main" id="{89A67D48-B6BC-2B4E-B295-0C8772E05CDB}"/>
              </a:ext>
            </a:extLst>
          </p:cNvPr>
          <p:cNvSpPr/>
          <p:nvPr/>
        </p:nvSpPr>
        <p:spPr>
          <a:xfrm>
            <a:off x="2123709" y="4915153"/>
            <a:ext cx="7370199" cy="530126"/>
          </a:xfrm>
          <a:prstGeom prst="wedgeRoundRectCallout">
            <a:avLst>
              <a:gd name="adj1" fmla="val -35881"/>
              <a:gd name="adj2" fmla="val 67381"/>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0000"/>
              </a:lnSpc>
            </a:pPr>
            <a:r>
              <a:rPr lang="zh-CN" altLang="en-US" dirty="0">
                <a:solidFill>
                  <a:schemeClr val="tx1"/>
                </a:solidFill>
                <a:latin typeface="Microsoft YaHei" panose="020B0503020204020204" pitchFamily="34" charset="-122"/>
                <a:ea typeface="Microsoft YaHei" panose="020B0503020204020204" pitchFamily="34" charset="-122"/>
              </a:rPr>
              <a:t>怎么准确找线索：如何有效地生成测试用例来放大相似度？</a:t>
            </a:r>
            <a:endParaRPr lang="en-US" altLang="zh-CN" sz="2000" dirty="0">
              <a:solidFill>
                <a:schemeClr val="tx1"/>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5F8C37FB-16E1-1A4F-93E4-EA1E7DC0F1D2}"/>
              </a:ext>
            </a:extLst>
          </p:cNvPr>
          <p:cNvSpPr txBox="1"/>
          <p:nvPr/>
        </p:nvSpPr>
        <p:spPr>
          <a:xfrm>
            <a:off x="1547527" y="3226837"/>
            <a:ext cx="9096946" cy="707886"/>
          </a:xfrm>
          <a:prstGeom prst="rect">
            <a:avLst/>
          </a:prstGeom>
          <a:noFill/>
        </p:spPr>
        <p:txBody>
          <a:bodyPr wrap="square">
            <a:spAutoFit/>
          </a:bodyPr>
          <a:lstStyle/>
          <a:p>
            <a:pPr algn="ctr">
              <a:lnSpc>
                <a:spcPct val="100000"/>
              </a:lnSpc>
            </a:pPr>
            <a:r>
              <a:rPr lang="zh-CN" altLang="en-US" sz="2000" dirty="0">
                <a:latin typeface="Microsoft YaHei" panose="020B0503020204020204" pitchFamily="34" charset="-122"/>
                <a:ea typeface="Microsoft YaHei" panose="020B0503020204020204" pitchFamily="34" charset="-122"/>
              </a:rPr>
              <a:t>以测试的方式：</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）精心构建一组测试用例；</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）测试并量化两个模型在测试用例上的行为相似度</a:t>
            </a:r>
            <a:endParaRPr lang="en-US" altLang="zh-CN" sz="2000" dirty="0">
              <a:latin typeface="Microsoft YaHei" panose="020B0503020204020204" pitchFamily="34" charset="-122"/>
              <a:ea typeface="Microsoft YaHei" panose="020B0503020204020204" pitchFamily="34" charset="-122"/>
            </a:endParaRPr>
          </a:p>
        </p:txBody>
      </p:sp>
      <p:pic>
        <p:nvPicPr>
          <p:cNvPr id="18" name="图片 17" descr="卡通人物&#10;&#10;低可信度描述已自动生成">
            <a:extLst>
              <a:ext uri="{FF2B5EF4-FFF2-40B4-BE49-F238E27FC236}">
                <a16:creationId xmlns:a16="http://schemas.microsoft.com/office/drawing/2014/main" id="{FEF0BB06-9A90-4145-881B-8A17D1027BDF}"/>
              </a:ext>
            </a:extLst>
          </p:cNvPr>
          <p:cNvPicPr>
            <a:picLocks noChangeAspect="1"/>
          </p:cNvPicPr>
          <p:nvPr/>
        </p:nvPicPr>
        <p:blipFill>
          <a:blip r:embed="rId4"/>
          <a:stretch>
            <a:fillRect/>
          </a:stretch>
        </p:blipFill>
        <p:spPr>
          <a:xfrm>
            <a:off x="2656797" y="1325062"/>
            <a:ext cx="567631" cy="567631"/>
          </a:xfrm>
          <a:prstGeom prst="rect">
            <a:avLst/>
          </a:prstGeom>
        </p:spPr>
      </p:pic>
      <p:sp>
        <p:nvSpPr>
          <p:cNvPr id="17" name="圆角矩形 16">
            <a:extLst>
              <a:ext uri="{FF2B5EF4-FFF2-40B4-BE49-F238E27FC236}">
                <a16:creationId xmlns:a16="http://schemas.microsoft.com/office/drawing/2014/main" id="{A03DBB2E-CB96-164B-BCC9-F6F419987991}"/>
              </a:ext>
            </a:extLst>
          </p:cNvPr>
          <p:cNvSpPr/>
          <p:nvPr/>
        </p:nvSpPr>
        <p:spPr>
          <a:xfrm>
            <a:off x="3375152" y="1385950"/>
            <a:ext cx="6502944" cy="532838"/>
          </a:xfrm>
          <a:prstGeom prst="roundRect">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Microsoft YaHei" panose="020B0503020204020204" pitchFamily="34" charset="-122"/>
                <a:ea typeface="Microsoft YaHei" panose="020B0503020204020204" pitchFamily="34" charset="-122"/>
              </a:rPr>
              <a:t>动机：衍生模型 </a:t>
            </a:r>
            <a:r>
              <a:rPr lang="en-US" altLang="zh-CN" sz="2000" dirty="0">
                <a:solidFill>
                  <a:schemeClr val="tx1"/>
                </a:solidFill>
                <a:latin typeface="Microsoft YaHei" panose="020B0503020204020204" pitchFamily="34" charset="-122"/>
                <a:ea typeface="Microsoft YaHei" panose="020B0503020204020204" pitchFamily="34" charset="-122"/>
              </a:rPr>
              <a:t>(copy)</a:t>
            </a:r>
            <a:r>
              <a:rPr lang="zh-CN" altLang="en-US" sz="2000" dirty="0">
                <a:solidFill>
                  <a:schemeClr val="tx1"/>
                </a:solidFill>
                <a:latin typeface="Microsoft YaHei" panose="020B0503020204020204" pitchFamily="34" charset="-122"/>
                <a:ea typeface="Microsoft YaHei" panose="020B0503020204020204" pitchFamily="34" charset="-122"/>
              </a:rPr>
              <a:t>一定会在很多方面跟源模型相似</a:t>
            </a:r>
          </a:p>
        </p:txBody>
      </p:sp>
      <p:pic>
        <p:nvPicPr>
          <p:cNvPr id="19" name="图片 18" descr="卡通人物&#10;&#10;描述已自动生成">
            <a:extLst>
              <a:ext uri="{FF2B5EF4-FFF2-40B4-BE49-F238E27FC236}">
                <a16:creationId xmlns:a16="http://schemas.microsoft.com/office/drawing/2014/main" id="{9B72810A-4D97-E442-B333-FFBD4E955875}"/>
              </a:ext>
            </a:extLst>
          </p:cNvPr>
          <p:cNvPicPr>
            <a:picLocks noChangeAspect="1"/>
          </p:cNvPicPr>
          <p:nvPr/>
        </p:nvPicPr>
        <p:blipFill>
          <a:blip r:embed="rId5"/>
          <a:stretch>
            <a:fillRect/>
          </a:stretch>
        </p:blipFill>
        <p:spPr>
          <a:xfrm flipH="1">
            <a:off x="9781751" y="4690097"/>
            <a:ext cx="972337" cy="1510364"/>
          </a:xfrm>
          <a:prstGeom prst="rect">
            <a:avLst/>
          </a:prstGeom>
        </p:spPr>
      </p:pic>
    </p:spTree>
    <p:extLst>
      <p:ext uri="{BB962C8B-B14F-4D97-AF65-F5344CB8AC3E}">
        <p14:creationId xmlns:p14="http://schemas.microsoft.com/office/powerpoint/2010/main" val="1392631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描述已自动生成">
            <a:extLst>
              <a:ext uri="{FF2B5EF4-FFF2-40B4-BE49-F238E27FC236}">
                <a16:creationId xmlns:a16="http://schemas.microsoft.com/office/drawing/2014/main" id="{6E2568A5-3920-3344-AA73-6EF9B3A542CB}"/>
              </a:ext>
            </a:extLst>
          </p:cNvPr>
          <p:cNvPicPr>
            <a:picLocks noChangeAspect="1"/>
          </p:cNvPicPr>
          <p:nvPr/>
        </p:nvPicPr>
        <p:blipFill>
          <a:blip r:embed="rId3"/>
          <a:stretch>
            <a:fillRect/>
          </a:stretch>
        </p:blipFill>
        <p:spPr>
          <a:xfrm>
            <a:off x="6857220" y="908720"/>
            <a:ext cx="4359794" cy="2215829"/>
          </a:xfrm>
          <a:prstGeom prst="rect">
            <a:avLst/>
          </a:prstGeom>
        </p:spPr>
      </p:pic>
      <p:pic>
        <p:nvPicPr>
          <p:cNvPr id="6" name="Picture 1" descr="page3image241205456">
            <a:extLst>
              <a:ext uri="{FF2B5EF4-FFF2-40B4-BE49-F238E27FC236}">
                <a16:creationId xmlns:a16="http://schemas.microsoft.com/office/drawing/2014/main" id="{98CD0F53-08C5-2C4C-A89B-F556A45CE1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01" t="40549" b="-568"/>
          <a:stretch/>
        </p:blipFill>
        <p:spPr bwMode="auto">
          <a:xfrm>
            <a:off x="1305949" y="3554953"/>
            <a:ext cx="8352468" cy="2170760"/>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5">
            <a:extLst>
              <a:ext uri="{FF2B5EF4-FFF2-40B4-BE49-F238E27FC236}">
                <a16:creationId xmlns:a16="http://schemas.microsoft.com/office/drawing/2014/main" id="{B6B69473-E8A5-0647-AF72-038CB54EFF7D}"/>
              </a:ext>
            </a:extLst>
          </p:cNvPr>
          <p:cNvSpPr txBox="1">
            <a:spLocks/>
          </p:cNvSpPr>
          <p:nvPr/>
        </p:nvSpPr>
        <p:spPr>
          <a:xfrm>
            <a:off x="1052668" y="1128873"/>
            <a:ext cx="5709925" cy="1650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000" dirty="0" err="1">
                <a:latin typeface="Microsoft YaHei" panose="020B0503020204020204" pitchFamily="34" charset="-122"/>
                <a:ea typeface="Microsoft YaHei" panose="020B0503020204020204" pitchFamily="34" charset="-122"/>
                <a:cs typeface="Baghdad" pitchFamily="2" charset="-78"/>
              </a:rPr>
              <a:t>DeepJudge</a:t>
            </a:r>
            <a:r>
              <a:rPr lang="en-US" altLang="zh-CN" sz="2000" dirty="0">
                <a:latin typeface="Microsoft YaHei" panose="020B0503020204020204" pitchFamily="34" charset="-122"/>
                <a:ea typeface="Microsoft YaHei" panose="020B0503020204020204" pitchFamily="34" charset="-122"/>
                <a:cs typeface="Baghdad" pitchFamily="2" charset="-78"/>
              </a:rPr>
              <a:t> </a:t>
            </a:r>
            <a:r>
              <a:rPr lang="zh-CN" altLang="en-US" sz="2000" dirty="0">
                <a:latin typeface="Microsoft YaHei" panose="020B0503020204020204" pitchFamily="34" charset="-122"/>
                <a:ea typeface="Microsoft YaHei" panose="020B0503020204020204" pitchFamily="34" charset="-122"/>
                <a:cs typeface="Baghdad" pitchFamily="2" charset="-78"/>
              </a:rPr>
              <a:t>由三部分组成</a:t>
            </a:r>
            <a:r>
              <a:rPr lang="en-US" altLang="zh-CN" sz="2000" dirty="0">
                <a:latin typeface="Microsoft YaHei" panose="020B0503020204020204" pitchFamily="34" charset="-122"/>
                <a:ea typeface="Microsoft YaHei" panose="020B0503020204020204" pitchFamily="34" charset="-122"/>
              </a:rPr>
              <a:t>: </a:t>
            </a:r>
          </a:p>
          <a:p>
            <a:pPr lvl="1">
              <a:lnSpc>
                <a:spcPct val="100000"/>
              </a:lnSpc>
            </a:pPr>
            <a:r>
              <a:rPr lang="zh-CN" altLang="en-US" sz="1800" dirty="0">
                <a:latin typeface="Microsoft YaHei" panose="020B0503020204020204" pitchFamily="34" charset="-122"/>
                <a:ea typeface="Microsoft YaHei" panose="020B0503020204020204" pitchFamily="34" charset="-122"/>
              </a:rPr>
              <a:t>一组预先生成的测试用例</a:t>
            </a:r>
            <a:endParaRPr lang="en-US" altLang="zh-CN" sz="1800" dirty="0">
              <a:latin typeface="Microsoft YaHei" panose="020B0503020204020204" pitchFamily="34" charset="-122"/>
              <a:ea typeface="Microsoft YaHei" panose="020B0503020204020204" pitchFamily="34" charset="-122"/>
            </a:endParaRPr>
          </a:p>
          <a:p>
            <a:pPr lvl="1">
              <a:lnSpc>
                <a:spcPct val="100000"/>
              </a:lnSpc>
            </a:pPr>
            <a:r>
              <a:rPr lang="zh-CN" altLang="en-US" sz="1800" dirty="0">
                <a:latin typeface="Microsoft YaHei" panose="020B0503020204020204" pitchFamily="34" charset="-122"/>
                <a:ea typeface="Microsoft YaHei" panose="020B0503020204020204" pitchFamily="34" charset="-122"/>
              </a:rPr>
              <a:t>一组用于测试的多层次距离指标</a:t>
            </a:r>
            <a:endParaRPr lang="en-US" altLang="zh-CN" sz="1800" dirty="0">
              <a:latin typeface="Microsoft YaHei" panose="020B0503020204020204" pitchFamily="34" charset="-122"/>
              <a:ea typeface="Microsoft YaHei" panose="020B0503020204020204" pitchFamily="34" charset="-122"/>
            </a:endParaRPr>
          </a:p>
          <a:p>
            <a:pPr lvl="1">
              <a:lnSpc>
                <a:spcPct val="100000"/>
              </a:lnSpc>
            </a:pPr>
            <a:r>
              <a:rPr lang="zh-CN" altLang="en-US" sz="1800" dirty="0">
                <a:latin typeface="Microsoft YaHei" panose="020B0503020204020204" pitchFamily="34" charset="-122"/>
                <a:ea typeface="Microsoft YaHei" panose="020B0503020204020204" pitchFamily="34" charset="-122"/>
              </a:rPr>
              <a:t>基于阈值</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投票的判断机制</a:t>
            </a:r>
            <a:endParaRPr lang="en-US" altLang="zh-CN" sz="2000" dirty="0">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6A229D99-90ED-0C44-AB4D-3E473CBBD757}"/>
              </a:ext>
            </a:extLst>
          </p:cNvPr>
          <p:cNvSpPr>
            <a:spLocks noGrp="1"/>
          </p:cNvSpPr>
          <p:nvPr>
            <p:ph type="title"/>
          </p:nvPr>
        </p:nvSpPr>
        <p:spPr>
          <a:xfrm>
            <a:off x="469858" y="68123"/>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框架总览</a:t>
            </a:r>
          </a:p>
        </p:txBody>
      </p:sp>
      <p:sp>
        <p:nvSpPr>
          <p:cNvPr id="10" name="文本框 9">
            <a:extLst>
              <a:ext uri="{FF2B5EF4-FFF2-40B4-BE49-F238E27FC236}">
                <a16:creationId xmlns:a16="http://schemas.microsoft.com/office/drawing/2014/main" id="{D458DFC3-8EB2-4519-9C48-C21455F0D94C}"/>
              </a:ext>
            </a:extLst>
          </p:cNvPr>
          <p:cNvSpPr txBox="1"/>
          <p:nvPr/>
        </p:nvSpPr>
        <p:spPr>
          <a:xfrm>
            <a:off x="1203473" y="5776083"/>
            <a:ext cx="2241651" cy="369332"/>
          </a:xfrm>
          <a:prstGeom prst="rect">
            <a:avLst/>
          </a:prstGeom>
          <a:noFill/>
        </p:spPr>
        <p:txBody>
          <a:bodyPr wrap="square">
            <a:spAutoFit/>
          </a:bodyPr>
          <a:lstStyle/>
          <a:p>
            <a:pPr algn="ctr"/>
            <a:r>
              <a:rPr lang="zh-CN" altLang="en-US" sz="1800" dirty="0">
                <a:latin typeface="Microsoft YaHei" panose="020B0503020204020204" pitchFamily="34" charset="-122"/>
                <a:ea typeface="Microsoft YaHei" panose="020B0503020204020204" pitchFamily="34" charset="-122"/>
              </a:rPr>
              <a:t>放大线索的测试用例</a:t>
            </a:r>
            <a:endParaRPr lang="zh-CN" altLang="en-US"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C03703C4-474F-4256-A1AE-32616E98985F}"/>
              </a:ext>
            </a:extLst>
          </p:cNvPr>
          <p:cNvSpPr txBox="1"/>
          <p:nvPr/>
        </p:nvSpPr>
        <p:spPr>
          <a:xfrm>
            <a:off x="3748343" y="5775533"/>
            <a:ext cx="2241651" cy="369332"/>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线索收集</a:t>
            </a:r>
          </a:p>
        </p:txBody>
      </p:sp>
      <p:sp>
        <p:nvSpPr>
          <p:cNvPr id="12" name="文本框 11">
            <a:extLst>
              <a:ext uri="{FF2B5EF4-FFF2-40B4-BE49-F238E27FC236}">
                <a16:creationId xmlns:a16="http://schemas.microsoft.com/office/drawing/2014/main" id="{CE130498-E226-4DC5-81FE-E9D7D0C934BF}"/>
              </a:ext>
            </a:extLst>
          </p:cNvPr>
          <p:cNvSpPr txBox="1"/>
          <p:nvPr/>
        </p:nvSpPr>
        <p:spPr>
          <a:xfrm>
            <a:off x="6857220" y="5775533"/>
            <a:ext cx="2623930" cy="369332"/>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最终决策机制</a:t>
            </a:r>
          </a:p>
        </p:txBody>
      </p:sp>
      <p:pic>
        <p:nvPicPr>
          <p:cNvPr id="5122" name="Picture 2" descr="See the source image">
            <a:extLst>
              <a:ext uri="{FF2B5EF4-FFF2-40B4-BE49-F238E27FC236}">
                <a16:creationId xmlns:a16="http://schemas.microsoft.com/office/drawing/2014/main" id="{D12C6086-BC08-C545-9DF8-89F7D0152AFE}"/>
              </a:ext>
            </a:extLst>
          </p:cNvPr>
          <p:cNvPicPr>
            <a:picLocks noChangeAspect="1" noChangeArrowheads="1"/>
          </p:cNvPicPr>
          <p:nvPr/>
        </p:nvPicPr>
        <p:blipFill>
          <a:blip r:embed="rId5">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9745516" y="3809568"/>
            <a:ext cx="1034244" cy="14487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2F761E72-8AD9-8F44-A118-A0A00E40626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282467" y="2669055"/>
            <a:ext cx="1217542" cy="12200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8B8228E7-1578-E444-BA57-D2F064EC710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8124" y="2745465"/>
            <a:ext cx="1159507" cy="1159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976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内容占位符 5">
                <a:extLst>
                  <a:ext uri="{FF2B5EF4-FFF2-40B4-BE49-F238E27FC236}">
                    <a16:creationId xmlns:a16="http://schemas.microsoft.com/office/drawing/2014/main" id="{FD1021EB-E0BA-0C45-A127-1CE4CAD83E0F}"/>
                  </a:ext>
                </a:extLst>
              </p:cNvPr>
              <p:cNvSpPr>
                <a:spLocks noGrp="1"/>
              </p:cNvSpPr>
              <p:nvPr>
                <p:ph idx="1"/>
              </p:nvPr>
            </p:nvSpPr>
            <p:spPr>
              <a:xfrm>
                <a:off x="838200" y="1124744"/>
                <a:ext cx="10515600" cy="2216784"/>
              </a:xfrm>
            </p:spPr>
            <p:txBody>
              <a:bodyPr>
                <a:normAutofit/>
              </a:bodyPr>
              <a:lstStyle/>
              <a:p>
                <a:pPr>
                  <a:lnSpc>
                    <a:spcPct val="100000"/>
                  </a:lnSpc>
                </a:pPr>
                <a:r>
                  <a:rPr lang="en-US" altLang="zh-CN" sz="1800" dirty="0">
                    <a:latin typeface="Microsoft YaHei" panose="020B0503020204020204" pitchFamily="34" charset="-122"/>
                    <a:ea typeface="Microsoft YaHei" panose="020B0503020204020204" pitchFamily="34" charset="-122"/>
                  </a:rPr>
                  <a:t>DNN</a:t>
                </a:r>
                <a:r>
                  <a:rPr lang="zh-CN" altLang="en-US" sz="1800" dirty="0">
                    <a:latin typeface="Microsoft YaHei" panose="020B0503020204020204" pitchFamily="34" charset="-122"/>
                    <a:ea typeface="Microsoft YaHei" panose="020B0503020204020204" pitchFamily="34" charset="-122"/>
                  </a:rPr>
                  <a:t>分类模型 </a:t>
                </a:r>
                <a14:m>
                  <m:oMath xmlns:m="http://schemas.openxmlformats.org/officeDocument/2006/math">
                    <m:r>
                      <a:rPr lang="en-US" altLang="zh-CN" sz="1800" b="0" i="1" smtClean="0">
                        <a:latin typeface="Cambria Math" panose="02040503050406030204" pitchFamily="18" charset="0"/>
                      </a:rPr>
                      <m:t>𝑓</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𝑌</m:t>
                    </m:r>
                  </m:oMath>
                </a14:m>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𝑋</m:t>
                    </m:r>
                  </m:oMath>
                </a14:m>
                <a:r>
                  <a:rPr lang="en-US" altLang="zh-CN" sz="16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a:t>
                </a:r>
                <a14:m>
                  <m:oMath xmlns:m="http://schemas.openxmlformats.org/officeDocument/2006/math">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𝑌</m:t>
                    </m:r>
                    <m:r>
                      <a:rPr lang="en-US" altLang="zh-CN" sz="1800" b="0" i="1" smtClean="0">
                        <a:latin typeface="Cambria Math" panose="02040503050406030204" pitchFamily="18" charset="0"/>
                      </a:rPr>
                      <m:t>={1, 2, 3, ⋯,</m:t>
                    </m:r>
                    <m:r>
                      <a:rPr lang="en-US" altLang="zh-CN" sz="1800" b="0" i="1" smtClean="0">
                        <a:latin typeface="Cambria Math" panose="02040503050406030204" pitchFamily="18" charset="0"/>
                      </a:rPr>
                      <m:t>𝐶</m:t>
                    </m:r>
                    <m:r>
                      <a:rPr lang="en-US" altLang="zh-CN" sz="1800" b="0" i="1" smtClean="0">
                        <a:latin typeface="Cambria Math" panose="02040503050406030204" pitchFamily="18" charset="0"/>
                      </a:rPr>
                      <m:t>}</m:t>
                    </m:r>
                  </m:oMath>
                </a14:m>
                <a:endParaRPr lang="en-US" altLang="zh-CN" sz="1600" dirty="0">
                  <a:latin typeface="Microsoft YaHei" panose="020B0503020204020204" pitchFamily="34" charset="-122"/>
                  <a:ea typeface="Microsoft YaHei" panose="020B0503020204020204" pitchFamily="34" charset="-122"/>
                </a:endParaRPr>
              </a:p>
              <a:p>
                <a:pPr>
                  <a:lnSpc>
                    <a:spcPct val="100000"/>
                  </a:lnSpc>
                </a:pPr>
                <a:r>
                  <a:rPr lang="zh-CN" altLang="en-US" sz="1800" dirty="0">
                    <a:latin typeface="Microsoft YaHei" panose="020B0503020204020204" pitchFamily="34" charset="-122"/>
                    <a:ea typeface="Microsoft YaHei" panose="020B0503020204020204" pitchFamily="34" charset="-122"/>
                  </a:rPr>
                  <a:t>模型有 </a:t>
                </a:r>
                <a14:m>
                  <m:oMath xmlns:m="http://schemas.openxmlformats.org/officeDocument/2006/math">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 </m:t>
                    </m:r>
                  </m:oMath>
                </a14:m>
                <a:r>
                  <a:rPr lang="zh-CN" altLang="en-US" sz="1800" dirty="0">
                    <a:latin typeface="Microsoft YaHei" panose="020B0503020204020204" pitchFamily="34" charset="-122"/>
                    <a:ea typeface="Microsoft YaHei" panose="020B0503020204020204" pitchFamily="34" charset="-122"/>
                  </a:rPr>
                  <a:t>层</a:t>
                </a:r>
                <a:r>
                  <a:rPr lang="en-US" altLang="zh-CN" sz="18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1800" i="1">
                        <a:latin typeface="Cambria Math" panose="02040503050406030204" pitchFamily="18" charset="0"/>
                      </a:rPr>
                      <m:t>𝑓</m:t>
                    </m:r>
                    <m:r>
                      <a:rPr lang="en-US" altLang="zh-CN" sz="1800" i="1">
                        <a:latin typeface="Cambria Math" panose="02040503050406030204" pitchFamily="18" charset="0"/>
                      </a:rPr>
                      <m:t> </m:t>
                    </m:r>
                    <m:r>
                      <a:rPr lang="en-US" altLang="zh-CN" sz="1800" b="0" i="0" smtClean="0">
                        <a:latin typeface="Cambria Math" panose="02040503050406030204" pitchFamily="18" charset="0"/>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1</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𝐿</m:t>
                            </m:r>
                            <m:r>
                              <a:rPr lang="en-US" altLang="zh-CN" sz="1800" i="1">
                                <a:latin typeface="Cambria Math" panose="02040503050406030204" pitchFamily="18" charset="0"/>
                              </a:rPr>
                              <m:t>−1</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𝐿</m:t>
                            </m:r>
                          </m:sup>
                        </m:sSup>
                      </m:e>
                    </m:d>
                    <m:r>
                      <a:rPr lang="en-US" altLang="zh-CN" sz="1800" i="1" smtClean="0">
                        <a:latin typeface="Cambria Math" panose="02040503050406030204" pitchFamily="18" charset="0"/>
                      </a:rPr>
                      <m:t>,</m:t>
                    </m:r>
                    <m:r>
                      <a:rPr lang="zh-CN" altLang="en-US" sz="1800" b="0" i="1" smtClean="0">
                        <a:latin typeface="Cambria Math" panose="02040503050406030204" pitchFamily="18" charset="0"/>
                      </a:rPr>
                      <m:t> </m:t>
                    </m:r>
                  </m:oMath>
                </a14:m>
                <a:r>
                  <a:rPr lang="zh-CN" altLang="en-US" sz="1800" dirty="0">
                    <a:latin typeface="Microsoft YaHei" panose="020B0503020204020204" pitchFamily="34" charset="-122"/>
                    <a:ea typeface="Microsoft YaHei" panose="020B0503020204020204" pitchFamily="34" charset="-122"/>
                  </a:rPr>
                  <a:t>其中</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𝑙</m:t>
                        </m:r>
                      </m:sup>
                    </m:sSup>
                  </m:oMath>
                </a14:m>
                <a:r>
                  <a:rPr lang="en-US" altLang="zh-CN" sz="1800" dirty="0">
                    <a:latin typeface="Microsoft YaHei" panose="020B0503020204020204" pitchFamily="34" charset="-122"/>
                    <a:ea typeface="Microsoft YaHei" panose="020B0503020204020204" pitchFamily="34" charset="-122"/>
                  </a:rPr>
                  <a:t>=</a:t>
                </a:r>
                <a14:m>
                  <m:oMath xmlns:m="http://schemas.openxmlformats.org/officeDocument/2006/math">
                    <m:r>
                      <a:rPr lang="en-US" altLang="zh-CN" sz="1800" i="1">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i="1" smtClean="0">
                            <a:latin typeface="Cambria Math" panose="02040503050406030204" pitchFamily="18" charset="0"/>
                          </a:rPr>
                          <m:t>𝑛</m:t>
                        </m:r>
                      </m:e>
                      <m:sub>
                        <m:r>
                          <a:rPr lang="en-US" altLang="zh-CN" sz="1800" b="0" i="1" smtClean="0">
                            <a:latin typeface="Cambria Math" panose="02040503050406030204" pitchFamily="18" charset="0"/>
                          </a:rPr>
                          <m:t>𝑙</m:t>
                        </m:r>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𝑙</m:t>
                        </m:r>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𝑙</m:t>
                        </m:r>
                        <m:r>
                          <a:rPr lang="en-US" altLang="zh-CN" sz="1800" i="1">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𝑁</m:t>
                            </m:r>
                          </m:e>
                          <m:sub>
                            <m:r>
                              <a:rPr lang="en-US" altLang="zh-CN" sz="1800" b="0" i="1" smtClean="0">
                                <a:latin typeface="Cambria Math" panose="02040503050406030204" pitchFamily="18" charset="0"/>
                              </a:rPr>
                              <m:t>𝑙</m:t>
                            </m:r>
                          </m:sub>
                        </m:sSub>
                      </m:sub>
                    </m:sSub>
                    <m:r>
                      <a:rPr lang="en-US" altLang="zh-CN" sz="1800" i="1">
                        <a:latin typeface="Cambria Math" panose="02040503050406030204" pitchFamily="18" charset="0"/>
                      </a:rPr>
                      <m:t>}</m:t>
                    </m:r>
                  </m:oMath>
                </a14:m>
                <a:r>
                  <a:rPr lang="zh-CN" altLang="en-US" sz="1600" dirty="0">
                    <a:latin typeface="Microsoft YaHei" panose="020B0503020204020204" pitchFamily="34" charset="-122"/>
                    <a:ea typeface="Microsoft YaHei" panose="020B0503020204020204" pitchFamily="34" charset="-122"/>
                  </a:rPr>
                  <a:t>（神经元集）</a:t>
                </a:r>
                <a:endParaRPr lang="en-US" altLang="zh-CN" sz="1600" dirty="0">
                  <a:latin typeface="Microsoft YaHei" panose="020B0503020204020204" pitchFamily="34" charset="-122"/>
                  <a:ea typeface="Microsoft YaHei" panose="020B0503020204020204" pitchFamily="34" charset="-122"/>
                </a:endParaRPr>
              </a:p>
              <a:p>
                <a:pPr>
                  <a:lnSpc>
                    <a:spcPct val="100000"/>
                  </a:lnSpc>
                </a:pPr>
                <a:r>
                  <a:rPr lang="zh-CN" altLang="en-US" sz="1800" dirty="0">
                    <a:latin typeface="Microsoft YaHei" panose="020B0503020204020204" pitchFamily="34" charset="-122"/>
                    <a:ea typeface="Microsoft YaHei" panose="020B0503020204020204" pitchFamily="34" charset="-122"/>
                  </a:rPr>
                  <a:t>每一层的输出向量：</a:t>
                </a:r>
                <a:r>
                  <a:rPr lang="en-US" altLang="zh-CN" sz="1800" dirty="0">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𝑙</m:t>
                        </m:r>
                      </m:sup>
                    </m:sSup>
                  </m:oMath>
                </a14:m>
                <a:r>
                  <a:rPr lang="en-US" altLang="zh-CN" sz="18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1800" b="0" i="1" dirty="0" smtClean="0">
                        <a:latin typeface="Cambria Math" panose="02040503050406030204" pitchFamily="18" charset="0"/>
                      </a:rPr>
                      <m:t>2≤</m:t>
                    </m:r>
                    <m:r>
                      <a:rPr lang="en-US" altLang="zh-CN" sz="1800" b="0" i="1" dirty="0" smtClean="0">
                        <a:latin typeface="Cambria Math" panose="02040503050406030204" pitchFamily="18" charset="0"/>
                      </a:rPr>
                      <m:t>𝑙</m:t>
                    </m:r>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𝐿</m:t>
                    </m:r>
                  </m:oMath>
                </a14:m>
                <a:r>
                  <a:rPr lang="en-US" altLang="zh-CN" sz="1800" dirty="0">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𝑙</m:t>
                        </m:r>
                      </m:sup>
                    </m:s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=&lt;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𝜙</m:t>
                        </m:r>
                      </m:e>
                      <m:sub>
                        <m:r>
                          <a:rPr lang="en-US" altLang="zh-CN" sz="1800" b="0" i="1" smtClean="0">
                            <a:latin typeface="Cambria Math" panose="02040503050406030204" pitchFamily="18" charset="0"/>
                          </a:rPr>
                          <m:t>𝑙</m:t>
                        </m:r>
                        <m:r>
                          <a:rPr lang="en-US" altLang="zh-CN" sz="1800" b="0" i="1" smtClean="0">
                            <a:latin typeface="Cambria Math" panose="02040503050406030204" pitchFamily="18" charset="0"/>
                          </a:rPr>
                          <m:t>,1</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𝜙</m:t>
                        </m:r>
                      </m:e>
                      <m:sub>
                        <m:r>
                          <a:rPr lang="en-US" altLang="zh-CN" sz="1800" i="1">
                            <a:latin typeface="Cambria Math" panose="02040503050406030204" pitchFamily="18" charset="0"/>
                          </a:rPr>
                          <m:t>𝑙</m:t>
                        </m:r>
                        <m:r>
                          <a:rPr lang="en-US" altLang="zh-CN" sz="1800" i="1">
                            <a:latin typeface="Cambria Math" panose="02040503050406030204" pitchFamily="18" charset="0"/>
                          </a:rPr>
                          <m:t>,2</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𝜙</m:t>
                        </m:r>
                      </m:e>
                      <m:sub>
                        <m:r>
                          <a:rPr lang="en-US" altLang="zh-CN" sz="1800" i="1">
                            <a:latin typeface="Cambria Math" panose="02040503050406030204" pitchFamily="18" charset="0"/>
                          </a:rPr>
                          <m:t>𝑙</m:t>
                        </m:r>
                        <m:r>
                          <a:rPr lang="en-US" altLang="zh-CN" sz="1800" i="1">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𝑁</m:t>
                            </m:r>
                          </m:e>
                          <m:sub>
                            <m:r>
                              <a:rPr lang="en-US" altLang="zh-CN" sz="1800" b="0" i="1" smtClean="0">
                                <a:latin typeface="Cambria Math" panose="02040503050406030204" pitchFamily="18" charset="0"/>
                              </a:rPr>
                              <m:t>𝑙</m:t>
                            </m:r>
                          </m:sub>
                        </m:sSub>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b="0" i="1" smtClean="0">
                        <a:latin typeface="Cambria Math" panose="02040503050406030204" pitchFamily="18" charset="0"/>
                      </a:rPr>
                      <m:t>&gt;</m:t>
                    </m:r>
                  </m:oMath>
                </a14:m>
                <a:endParaRPr lang="en-US" altLang="zh-CN" sz="1800" dirty="0">
                  <a:latin typeface="Microsoft YaHei" panose="020B0503020204020204" pitchFamily="34" charset="-122"/>
                  <a:ea typeface="Microsoft YaHei" panose="020B0503020204020204" pitchFamily="34" charset="-122"/>
                </a:endParaRPr>
              </a:p>
              <a:p>
                <a:pPr>
                  <a:lnSpc>
                    <a:spcPct val="100000"/>
                  </a:lnSpc>
                </a:pPr>
                <a:r>
                  <a:rPr lang="zh-CN" altLang="en-US" sz="1800" dirty="0">
                    <a:latin typeface="Microsoft YaHei" panose="020B0503020204020204" pitchFamily="34" charset="-122"/>
                    <a:ea typeface="Microsoft YaHei" panose="020B0503020204020204" pitchFamily="34" charset="-122"/>
                  </a:rPr>
                  <a:t>最后一层的输出向量：</a:t>
                </a:r>
                <a14:m>
                  <m:oMath xmlns:m="http://schemas.openxmlformats.org/officeDocument/2006/math">
                    <m:r>
                      <a:rPr lang="en-US" altLang="zh-CN" sz="1800" b="0" i="0" smtClean="0">
                        <a:latin typeface="Cambria Math" panose="02040503050406030204" pitchFamily="18" charset="0"/>
                      </a:rPr>
                      <m:t> </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b="0" i="1" smtClean="0">
                            <a:latin typeface="Cambria Math" panose="02040503050406030204" pitchFamily="18" charset="0"/>
                          </a:rPr>
                          <m:t>𝐿</m:t>
                        </m:r>
                      </m:sup>
                    </m:sSup>
                    <m:r>
                      <a:rPr lang="en-US" altLang="zh-CN" sz="1800" b="0" i="1" smtClean="0">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b="0" i="1" smtClean="0">
                            <a:latin typeface="Cambria Math" panose="02040503050406030204" pitchFamily="18" charset="0"/>
                          </a:rPr>
                          <m:t>𝐿</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=&lt;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𝜙</m:t>
                        </m:r>
                      </m:e>
                      <m:sub>
                        <m:r>
                          <a:rPr lang="en-US" altLang="zh-CN" sz="1800" b="0" i="1" smtClean="0">
                            <a:latin typeface="Cambria Math" panose="02040503050406030204" pitchFamily="18" charset="0"/>
                          </a:rPr>
                          <m:t>𝐿</m:t>
                        </m:r>
                        <m:r>
                          <a:rPr lang="en-US" altLang="zh-CN" sz="1800" i="1">
                            <a:latin typeface="Cambria Math" panose="02040503050406030204" pitchFamily="18" charset="0"/>
                          </a:rPr>
                          <m:t>,1</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𝜙</m:t>
                        </m:r>
                      </m:e>
                      <m:sub>
                        <m:r>
                          <a:rPr lang="en-US" altLang="zh-CN" sz="1800" b="0" i="1" smtClean="0">
                            <a:latin typeface="Cambria Math" panose="02040503050406030204" pitchFamily="18" charset="0"/>
                          </a:rPr>
                          <m:t>𝐿</m:t>
                        </m:r>
                        <m:r>
                          <a:rPr lang="en-US" altLang="zh-CN" sz="1800" i="1">
                            <a:latin typeface="Cambria Math" panose="02040503050406030204" pitchFamily="18" charset="0"/>
                          </a:rPr>
                          <m:t>,2</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𝜙</m:t>
                        </m:r>
                      </m:e>
                      <m:sub>
                        <m:r>
                          <a:rPr lang="en-US" altLang="zh-CN" sz="1800" b="0" i="1" smtClean="0">
                            <a:latin typeface="Cambria Math" panose="02040503050406030204" pitchFamily="18" charset="0"/>
                          </a:rPr>
                          <m:t>𝐿</m:t>
                        </m:r>
                        <m:r>
                          <a:rPr lang="en-US" altLang="zh-CN" sz="1800" i="1">
                            <a:latin typeface="Cambria Math" panose="02040503050406030204" pitchFamily="18" charset="0"/>
                          </a:rPr>
                          <m:t>,</m:t>
                        </m:r>
                        <m:r>
                          <a:rPr lang="en-US" altLang="zh-CN" sz="1800" b="0" i="1" smtClean="0">
                            <a:latin typeface="Cambria Math" panose="02040503050406030204" pitchFamily="18" charset="0"/>
                          </a:rPr>
                          <m:t>𝐶</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&gt;</m:t>
                    </m:r>
                    <m:r>
                      <a:rPr lang="en-US" altLang="zh-CN" sz="1800" b="0" i="0" smtClean="0">
                        <a:latin typeface="Cambria Math" panose="02040503050406030204" pitchFamily="18" charset="0"/>
                      </a:rPr>
                      <m:t>,</m:t>
                    </m:r>
                    <m:r>
                      <a:rPr lang="en-US" altLang="zh-CN" sz="1800" b="0" i="1" smtClean="0">
                        <a:latin typeface="Cambria Math" panose="02040503050406030204" pitchFamily="18" charset="0"/>
                      </a:rPr>
                      <m:t>  </m:t>
                    </m:r>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m:t>
                        </m:r>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𝐶</m:t>
                        </m:r>
                      </m:sup>
                    </m:sSub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𝜙</m:t>
                        </m:r>
                      </m:e>
                      <m:sub>
                        <m:r>
                          <a:rPr lang="en-US" altLang="zh-CN" sz="1800" i="1">
                            <a:latin typeface="Cambria Math" panose="02040503050406030204" pitchFamily="18" charset="0"/>
                          </a:rPr>
                          <m:t>𝑙</m:t>
                        </m:r>
                        <m:r>
                          <a:rPr lang="en-US" altLang="zh-CN" sz="1800" i="1">
                            <a:latin typeface="Cambria Math" panose="02040503050406030204" pitchFamily="18" charset="0"/>
                          </a:rPr>
                          <m:t>,1</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b="0" i="1" smtClean="0">
                        <a:latin typeface="Cambria Math" panose="02040503050406030204" pitchFamily="18" charset="0"/>
                      </a:rPr>
                      <m:t>=1</m:t>
                    </m:r>
                  </m:oMath>
                </a14:m>
                <a:endParaRPr lang="en-US" altLang="zh-CN" sz="1800" b="0" dirty="0">
                  <a:latin typeface="Microsoft YaHei" panose="020B0503020204020204" pitchFamily="34" charset="-122"/>
                  <a:ea typeface="Microsoft YaHei" panose="020B0503020204020204" pitchFamily="34" charset="-122"/>
                </a:endParaRPr>
              </a:p>
              <a:p>
                <a:pPr>
                  <a:lnSpc>
                    <a:spcPct val="100000"/>
                  </a:lnSpc>
                </a:pP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𝐿</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oMath>
                </a14:m>
                <a:r>
                  <a:rPr lang="en-US" altLang="zh-CN" sz="1800" b="0" dirty="0">
                    <a:latin typeface="Microsoft YaHei" panose="020B0503020204020204" pitchFamily="34" charset="-122"/>
                    <a:ea typeface="Microsoft YaHei" panose="020B0503020204020204" pitchFamily="34" charset="-122"/>
                  </a:rPr>
                  <a:t> </a:t>
                </a:r>
                <a:r>
                  <a:rPr lang="zh-CN" altLang="en-US" sz="1800" b="0" dirty="0">
                    <a:latin typeface="Microsoft YaHei" panose="020B0503020204020204" pitchFamily="34" charset="-122"/>
                    <a:ea typeface="Microsoft YaHei" panose="020B0503020204020204" pitchFamily="34" charset="-122"/>
                  </a:rPr>
                  <a:t>是概率向量</a:t>
                </a:r>
                <a:r>
                  <a:rPr lang="en-US" altLang="zh-CN" sz="1800" b="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1800" b="0" i="1" smtClean="0">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b="0" i="1" smtClean="0">
                        <a:latin typeface="Cambria Math" panose="02040503050406030204" pitchFamily="18" charset="0"/>
                      </a:rPr>
                      <m:t>=</m:t>
                    </m:r>
                    <m:r>
                      <m:rPr>
                        <m:sty m:val="p"/>
                      </m:rPr>
                      <a:rPr lang="en-US" altLang="zh-CN" sz="1800" i="1">
                        <a:latin typeface="Cambria Math" panose="02040503050406030204" pitchFamily="18" charset="0"/>
                      </a:rPr>
                      <m:t>argmax</m:t>
                    </m:r>
                    <m:r>
                      <a:rPr lang="en-US" altLang="zh-CN" sz="1800" i="1">
                        <a:latin typeface="Cambria Math" panose="02040503050406030204" pitchFamily="18" charset="0"/>
                      </a:rPr>
                      <m:t> </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𝑓</m:t>
                        </m:r>
                      </m:e>
                      <m:sup>
                        <m:r>
                          <a:rPr lang="en-US" altLang="zh-CN" sz="1800" i="1">
                            <a:latin typeface="Cambria Math" panose="02040503050406030204" pitchFamily="18" charset="0"/>
                          </a:rPr>
                          <m:t>𝐿</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b="0" i="1" smtClean="0">
                        <a:latin typeface="Cambria Math" panose="02040503050406030204" pitchFamily="18" charset="0"/>
                      </a:rPr>
                      <m:t> </m:t>
                    </m:r>
                  </m:oMath>
                </a14:m>
                <a:r>
                  <a:rPr lang="zh-CN" altLang="en-US" sz="1800" dirty="0">
                    <a:latin typeface="Microsoft YaHei" panose="020B0503020204020204" pitchFamily="34" charset="-122"/>
                    <a:ea typeface="Microsoft YaHei" panose="020B0503020204020204" pitchFamily="34" charset="-122"/>
                  </a:rPr>
                  <a:t>是最终的类别预测</a:t>
                </a:r>
                <a:endParaRPr lang="en-US" altLang="zh-CN" sz="1800" dirty="0">
                  <a:latin typeface="Microsoft YaHei" panose="020B0503020204020204" pitchFamily="34" charset="-122"/>
                  <a:ea typeface="Microsoft YaHei" panose="020B0503020204020204" pitchFamily="34" charset="-122"/>
                </a:endParaRPr>
              </a:p>
            </p:txBody>
          </p:sp>
        </mc:Choice>
        <mc:Fallback xmlns="">
          <p:sp>
            <p:nvSpPr>
              <p:cNvPr id="11" name="内容占位符 5">
                <a:extLst>
                  <a:ext uri="{FF2B5EF4-FFF2-40B4-BE49-F238E27FC236}">
                    <a16:creationId xmlns:a16="http://schemas.microsoft.com/office/drawing/2014/main" id="{FD1021EB-E0BA-0C45-A127-1CE4CAD83E0F}"/>
                  </a:ext>
                </a:extLst>
              </p:cNvPr>
              <p:cNvSpPr>
                <a:spLocks noGrp="1" noRot="1" noChangeAspect="1" noMove="1" noResize="1" noEditPoints="1" noAdjustHandles="1" noChangeArrowheads="1" noChangeShapeType="1" noTextEdit="1"/>
              </p:cNvSpPr>
              <p:nvPr>
                <p:ph idx="1"/>
              </p:nvPr>
            </p:nvSpPr>
            <p:spPr>
              <a:xfrm>
                <a:off x="838200" y="1124744"/>
                <a:ext cx="10515600" cy="2216784"/>
              </a:xfrm>
              <a:blipFill>
                <a:blip r:embed="rId3"/>
                <a:stretch>
                  <a:fillRect l="-483" t="-1136"/>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C6DF20AA-324E-364B-BACE-81DB70498464}"/>
              </a:ext>
            </a:extLst>
          </p:cNvPr>
          <p:cNvSpPr txBox="1"/>
          <p:nvPr/>
        </p:nvSpPr>
        <p:spPr>
          <a:xfrm>
            <a:off x="1143365" y="5914905"/>
            <a:ext cx="0" cy="0"/>
          </a:xfrm>
          <a:prstGeom prst="rect">
            <a:avLst/>
          </a:prstGeom>
        </p:spPr>
        <p:txBody>
          <a:bodyPr vert="horz" wrap="none" lIns="91440" tIns="45720" rIns="91440" bIns="45720" rtlCol="0" anchor="ctr">
            <a:normAutofit fontScale="25000" lnSpcReduction="20000"/>
          </a:bodyPr>
          <a:lstStyle/>
          <a:p>
            <a:pPr algn="l"/>
            <a:endParaRPr kumimoji="1" lang="zh-CN" altLang="en-US" dirty="0">
              <a:latin typeface="Microsoft YaHei" panose="020B0503020204020204" pitchFamily="34" charset="-122"/>
              <a:ea typeface="Microsoft YaHei" panose="020B0503020204020204" pitchFamily="34" charset="-122"/>
            </a:endParaRPr>
          </a:p>
        </p:txBody>
      </p:sp>
      <p:sp>
        <p:nvSpPr>
          <p:cNvPr id="8" name="标题 1">
            <a:extLst>
              <a:ext uri="{FF2B5EF4-FFF2-40B4-BE49-F238E27FC236}">
                <a16:creationId xmlns:a16="http://schemas.microsoft.com/office/drawing/2014/main" id="{D046D72E-87D6-8740-A79F-DAFD9556106F}"/>
              </a:ext>
            </a:extLst>
          </p:cNvPr>
          <p:cNvSpPr txBox="1">
            <a:spLocks/>
          </p:cNvSpPr>
          <p:nvPr/>
        </p:nvSpPr>
        <p:spPr>
          <a:xfrm>
            <a:off x="469858" y="44624"/>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神经网络模型组成</a:t>
            </a:r>
          </a:p>
        </p:txBody>
      </p:sp>
      <p:pic>
        <p:nvPicPr>
          <p:cNvPr id="5" name="图片 4" descr="图示&#10;&#10;描述已自动生成">
            <a:extLst>
              <a:ext uri="{FF2B5EF4-FFF2-40B4-BE49-F238E27FC236}">
                <a16:creationId xmlns:a16="http://schemas.microsoft.com/office/drawing/2014/main" id="{3305DD94-EFD8-4E3E-B29C-0AB8DB93B957}"/>
              </a:ext>
            </a:extLst>
          </p:cNvPr>
          <p:cNvPicPr>
            <a:picLocks noChangeAspect="1"/>
          </p:cNvPicPr>
          <p:nvPr/>
        </p:nvPicPr>
        <p:blipFill>
          <a:blip r:embed="rId4"/>
          <a:stretch>
            <a:fillRect/>
          </a:stretch>
        </p:blipFill>
        <p:spPr>
          <a:xfrm>
            <a:off x="2580238" y="3789561"/>
            <a:ext cx="3959749" cy="2216784"/>
          </a:xfrm>
          <a:prstGeom prst="rect">
            <a:avLst/>
          </a:prstGeom>
        </p:spPr>
      </p:pic>
      <p:pic>
        <p:nvPicPr>
          <p:cNvPr id="6" name="Picture 2" descr="Image result for 猫">
            <a:extLst>
              <a:ext uri="{FF2B5EF4-FFF2-40B4-BE49-F238E27FC236}">
                <a16:creationId xmlns:a16="http://schemas.microsoft.com/office/drawing/2014/main" id="{3B72806B-1CD3-4340-A1BB-B180039CF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607" y="4391933"/>
            <a:ext cx="1280552" cy="128055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D21A136-5661-8848-8AFF-9C9D78949EF2}"/>
              </a:ext>
            </a:extLst>
          </p:cNvPr>
          <p:cNvSpPr txBox="1"/>
          <p:nvPr/>
        </p:nvSpPr>
        <p:spPr>
          <a:xfrm>
            <a:off x="6243271" y="4501272"/>
            <a:ext cx="64472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0.99</a:t>
            </a:r>
            <a:endParaRPr kumimoji="1"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C79EE3FC-76A7-ED4F-92C8-7E1A79FA76AF}"/>
              </a:ext>
            </a:extLst>
          </p:cNvPr>
          <p:cNvSpPr txBox="1"/>
          <p:nvPr/>
        </p:nvSpPr>
        <p:spPr>
          <a:xfrm>
            <a:off x="6243271" y="5212983"/>
            <a:ext cx="644728"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0.01</a:t>
            </a:r>
            <a:endParaRPr kumimoji="1" lang="zh-CN" altLang="en-US" dirty="0">
              <a:latin typeface="Microsoft YaHei" panose="020B0503020204020204" pitchFamily="34" charset="-122"/>
              <a:ea typeface="Microsoft YaHei" panose="020B0503020204020204" pitchFamily="34" charset="-122"/>
            </a:endParaRPr>
          </a:p>
        </p:txBody>
      </p:sp>
      <p:pic>
        <p:nvPicPr>
          <p:cNvPr id="4" name="图片 3" descr="狗站在地上&#10;&#10;描述已自动生成">
            <a:extLst>
              <a:ext uri="{FF2B5EF4-FFF2-40B4-BE49-F238E27FC236}">
                <a16:creationId xmlns:a16="http://schemas.microsoft.com/office/drawing/2014/main" id="{583A2670-425F-FA42-8101-33B0F3BA2F19}"/>
              </a:ext>
            </a:extLst>
          </p:cNvPr>
          <p:cNvPicPr>
            <a:picLocks noChangeAspect="1"/>
          </p:cNvPicPr>
          <p:nvPr/>
        </p:nvPicPr>
        <p:blipFill>
          <a:blip r:embed="rId6"/>
          <a:stretch>
            <a:fillRect/>
          </a:stretch>
        </p:blipFill>
        <p:spPr>
          <a:xfrm>
            <a:off x="7677884" y="4322893"/>
            <a:ext cx="1589010" cy="1326520"/>
          </a:xfrm>
          <a:prstGeom prst="rect">
            <a:avLst/>
          </a:prstGeom>
        </p:spPr>
      </p:pic>
      <p:sp>
        <p:nvSpPr>
          <p:cNvPr id="12" name="文本框 11">
            <a:extLst>
              <a:ext uri="{FF2B5EF4-FFF2-40B4-BE49-F238E27FC236}">
                <a16:creationId xmlns:a16="http://schemas.microsoft.com/office/drawing/2014/main" id="{946032E1-E456-0B45-8061-D5FF794A63B9}"/>
              </a:ext>
            </a:extLst>
          </p:cNvPr>
          <p:cNvSpPr txBox="1"/>
          <p:nvPr/>
        </p:nvSpPr>
        <p:spPr>
          <a:xfrm>
            <a:off x="9532968" y="4501272"/>
            <a:ext cx="1236236"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Cat (0.48)</a:t>
            </a:r>
            <a:endParaRPr kumimoji="1" lang="zh-CN" altLang="en-US"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5DD04EBF-F36C-744A-B7AE-2776F19F30F5}"/>
              </a:ext>
            </a:extLst>
          </p:cNvPr>
          <p:cNvSpPr txBox="1"/>
          <p:nvPr/>
        </p:nvSpPr>
        <p:spPr>
          <a:xfrm>
            <a:off x="9532968" y="5179634"/>
            <a:ext cx="1269899"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Dog(0.52)</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730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表格&#10;&#10;描述已自动生成">
            <a:extLst>
              <a:ext uri="{FF2B5EF4-FFF2-40B4-BE49-F238E27FC236}">
                <a16:creationId xmlns:a16="http://schemas.microsoft.com/office/drawing/2014/main" id="{5EEBAC71-8C35-094C-BD81-917FA0C0E4C0}"/>
              </a:ext>
            </a:extLst>
          </p:cNvPr>
          <p:cNvPicPr>
            <a:picLocks noChangeAspect="1"/>
          </p:cNvPicPr>
          <p:nvPr/>
        </p:nvPicPr>
        <p:blipFill>
          <a:blip r:embed="rId3"/>
          <a:stretch>
            <a:fillRect/>
          </a:stretch>
        </p:blipFill>
        <p:spPr>
          <a:xfrm>
            <a:off x="3007020" y="4089376"/>
            <a:ext cx="6131371" cy="2128245"/>
          </a:xfrm>
          <a:prstGeom prst="rect">
            <a:avLst/>
          </a:prstGeom>
        </p:spPr>
      </p:pic>
      <p:sp>
        <p:nvSpPr>
          <p:cNvPr id="6" name="内容占位符 5">
            <a:extLst>
              <a:ext uri="{FF2B5EF4-FFF2-40B4-BE49-F238E27FC236}">
                <a16:creationId xmlns:a16="http://schemas.microsoft.com/office/drawing/2014/main" id="{0961CD81-7D7A-A94C-BA10-87D65B29F4E0}"/>
              </a:ext>
            </a:extLst>
          </p:cNvPr>
          <p:cNvSpPr txBox="1">
            <a:spLocks/>
          </p:cNvSpPr>
          <p:nvPr/>
        </p:nvSpPr>
        <p:spPr>
          <a:xfrm>
            <a:off x="1598053" y="1066811"/>
            <a:ext cx="9490656" cy="13540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err="1">
                <a:latin typeface="Microsoft YaHei" panose="020B0503020204020204" pitchFamily="34" charset="-122"/>
                <a:ea typeface="Microsoft YaHei" panose="020B0503020204020204" pitchFamily="34" charset="-122"/>
                <a:cs typeface="Baghdad" pitchFamily="2" charset="-78"/>
              </a:rPr>
              <a:t>DeepJudge</a:t>
            </a:r>
            <a:r>
              <a:rPr lang="en-US" altLang="zh-CN" sz="2400" dirty="0">
                <a:latin typeface="Microsoft YaHei" panose="020B0503020204020204" pitchFamily="34" charset="-122"/>
                <a:ea typeface="Microsoft YaHei" panose="020B0503020204020204" pitchFamily="34" charset="-122"/>
                <a:cs typeface="Baghdad" pitchFamily="2" charset="-78"/>
              </a:rPr>
              <a:t> </a:t>
            </a:r>
            <a:r>
              <a:rPr lang="zh-CN" altLang="en-US" sz="2400" dirty="0">
                <a:latin typeface="Microsoft YaHei" panose="020B0503020204020204" pitchFamily="34" charset="-122"/>
                <a:ea typeface="Microsoft YaHei" panose="020B0503020204020204" pitchFamily="34" charset="-122"/>
                <a:cs typeface="Baghdad" pitchFamily="2" charset="-78"/>
              </a:rPr>
              <a:t>可在两种设置下进行：</a:t>
            </a:r>
            <a:endParaRPr lang="en-US" altLang="zh-CN" sz="2400" dirty="0">
              <a:latin typeface="Microsoft YaHei" panose="020B0503020204020204" pitchFamily="34" charset="-122"/>
              <a:ea typeface="Microsoft YaHei" panose="020B0503020204020204" pitchFamily="34" charset="-122"/>
              <a:cs typeface="Baghdad" pitchFamily="2" charset="-78"/>
            </a:endParaRPr>
          </a:p>
          <a:p>
            <a:pPr lvl="1">
              <a:lnSpc>
                <a:spcPct val="100000"/>
              </a:lnSpc>
            </a:pPr>
            <a:r>
              <a:rPr lang="zh-CN" altLang="en-US" sz="2000" dirty="0">
                <a:latin typeface="Microsoft YaHei" panose="020B0503020204020204" pitchFamily="34" charset="-122"/>
                <a:ea typeface="Microsoft YaHei" panose="020B0503020204020204" pitchFamily="34" charset="-122"/>
                <a:cs typeface="Baghdad" pitchFamily="2" charset="-78"/>
              </a:rPr>
              <a:t>白盒：可以完全访问可疑模型 𝓢 的内部（即中间层输出）和最终概率向量。</a:t>
            </a:r>
            <a:endParaRPr lang="en-US" altLang="zh-CN" sz="2000" dirty="0">
              <a:latin typeface="Microsoft YaHei" panose="020B0503020204020204" pitchFamily="34" charset="-122"/>
              <a:ea typeface="Microsoft YaHei" panose="020B0503020204020204" pitchFamily="34" charset="-122"/>
              <a:cs typeface="Baghdad" pitchFamily="2" charset="-78"/>
            </a:endParaRPr>
          </a:p>
          <a:p>
            <a:pPr lvl="1">
              <a:lnSpc>
                <a:spcPct val="100000"/>
              </a:lnSpc>
            </a:pPr>
            <a:r>
              <a:rPr lang="zh-CN" altLang="en-US" sz="2000" dirty="0">
                <a:latin typeface="Microsoft YaHei" panose="020B0503020204020204" pitchFamily="34" charset="-122"/>
                <a:ea typeface="Microsoft YaHei" panose="020B0503020204020204" pitchFamily="34" charset="-122"/>
                <a:cs typeface="Baghdad" pitchFamily="2" charset="-78"/>
              </a:rPr>
              <a:t>黑盒：只能查询可疑模型 𝓢 以获得概率向量或预测标签。</a:t>
            </a:r>
            <a:endParaRPr lang="en-US" altLang="zh-CN" sz="1800" dirty="0">
              <a:latin typeface="Microsoft YaHei" panose="020B0503020204020204" pitchFamily="34" charset="-122"/>
              <a:ea typeface="Microsoft YaHei" panose="020B0503020204020204" pitchFamily="34" charset="-122"/>
            </a:endParaRPr>
          </a:p>
        </p:txBody>
      </p:sp>
      <p:sp>
        <p:nvSpPr>
          <p:cNvPr id="7" name="标题 1">
            <a:extLst>
              <a:ext uri="{FF2B5EF4-FFF2-40B4-BE49-F238E27FC236}">
                <a16:creationId xmlns:a16="http://schemas.microsoft.com/office/drawing/2014/main" id="{B7F92028-3866-4323-9481-50A859FE1C8D}"/>
              </a:ext>
            </a:extLst>
          </p:cNvPr>
          <p:cNvSpPr txBox="1">
            <a:spLocks/>
          </p:cNvSpPr>
          <p:nvPr/>
        </p:nvSpPr>
        <p:spPr>
          <a:xfrm>
            <a:off x="469858" y="99866"/>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不同层次测试指标</a:t>
            </a:r>
          </a:p>
        </p:txBody>
      </p:sp>
      <p:grpSp>
        <p:nvGrpSpPr>
          <p:cNvPr id="5" name="组合 4">
            <a:extLst>
              <a:ext uri="{FF2B5EF4-FFF2-40B4-BE49-F238E27FC236}">
                <a16:creationId xmlns:a16="http://schemas.microsoft.com/office/drawing/2014/main" id="{043B032A-F3F2-F440-8D2A-CA0E29F72CEA}"/>
              </a:ext>
            </a:extLst>
          </p:cNvPr>
          <p:cNvGrpSpPr/>
          <p:nvPr/>
        </p:nvGrpSpPr>
        <p:grpSpPr>
          <a:xfrm>
            <a:off x="3251011" y="2617248"/>
            <a:ext cx="1379266" cy="1107440"/>
            <a:chOff x="1616797" y="4845812"/>
            <a:chExt cx="1379266" cy="1107440"/>
          </a:xfrm>
        </p:grpSpPr>
        <p:grpSp>
          <p:nvGrpSpPr>
            <p:cNvPr id="8" name="组合 7">
              <a:extLst>
                <a:ext uri="{FF2B5EF4-FFF2-40B4-BE49-F238E27FC236}">
                  <a16:creationId xmlns:a16="http://schemas.microsoft.com/office/drawing/2014/main" id="{431ACBE9-7579-0F4A-B4C0-3331BA635408}"/>
                </a:ext>
              </a:extLst>
            </p:cNvPr>
            <p:cNvGrpSpPr/>
            <p:nvPr/>
          </p:nvGrpSpPr>
          <p:grpSpPr>
            <a:xfrm>
              <a:off x="1795636" y="4981165"/>
              <a:ext cx="1014851" cy="916965"/>
              <a:chOff x="4229700" y="1502528"/>
              <a:chExt cx="1069242" cy="966110"/>
            </a:xfrm>
          </p:grpSpPr>
          <p:sp>
            <p:nvSpPr>
              <p:cNvPr id="9" name="同心圆 8">
                <a:extLst>
                  <a:ext uri="{FF2B5EF4-FFF2-40B4-BE49-F238E27FC236}">
                    <a16:creationId xmlns:a16="http://schemas.microsoft.com/office/drawing/2014/main" id="{3ECCD300-C326-0744-943C-4D1C5A4C43A2}"/>
                  </a:ext>
                </a:extLst>
              </p:cNvPr>
              <p:cNvSpPr/>
              <p:nvPr/>
            </p:nvSpPr>
            <p:spPr>
              <a:xfrm>
                <a:off x="4652368" y="1502528"/>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0" name="同心圆 9">
                <a:extLst>
                  <a:ext uri="{FF2B5EF4-FFF2-40B4-BE49-F238E27FC236}">
                    <a16:creationId xmlns:a16="http://schemas.microsoft.com/office/drawing/2014/main" id="{A0FAFD19-25B7-D149-A6CB-599F2499D004}"/>
                  </a:ext>
                </a:extLst>
              </p:cNvPr>
              <p:cNvSpPr/>
              <p:nvPr/>
            </p:nvSpPr>
            <p:spPr>
              <a:xfrm>
                <a:off x="4652368" y="1870080"/>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1" name="同心圆 10">
                <a:extLst>
                  <a:ext uri="{FF2B5EF4-FFF2-40B4-BE49-F238E27FC236}">
                    <a16:creationId xmlns:a16="http://schemas.microsoft.com/office/drawing/2014/main" id="{9C02EAC2-2AD3-F947-855A-1AE0A70DBB8F}"/>
                  </a:ext>
                </a:extLst>
              </p:cNvPr>
              <p:cNvSpPr/>
              <p:nvPr/>
            </p:nvSpPr>
            <p:spPr>
              <a:xfrm>
                <a:off x="4652368" y="2237632"/>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2" name="同心圆 11">
                <a:extLst>
                  <a:ext uri="{FF2B5EF4-FFF2-40B4-BE49-F238E27FC236}">
                    <a16:creationId xmlns:a16="http://schemas.microsoft.com/office/drawing/2014/main" id="{A6BBF286-374B-B644-B2D9-B749C5626D5A}"/>
                  </a:ext>
                </a:extLst>
              </p:cNvPr>
              <p:cNvSpPr/>
              <p:nvPr/>
            </p:nvSpPr>
            <p:spPr>
              <a:xfrm>
                <a:off x="5067936" y="2056921"/>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3" name="椭圆 12">
                <a:extLst>
                  <a:ext uri="{FF2B5EF4-FFF2-40B4-BE49-F238E27FC236}">
                    <a16:creationId xmlns:a16="http://schemas.microsoft.com/office/drawing/2014/main" id="{ED610C7F-B700-0C4E-9663-32B74D4E5CE7}"/>
                  </a:ext>
                </a:extLst>
              </p:cNvPr>
              <p:cNvSpPr/>
              <p:nvPr/>
            </p:nvSpPr>
            <p:spPr>
              <a:xfrm>
                <a:off x="4229700" y="1670729"/>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4" name="椭圆 13">
                <a:extLst>
                  <a:ext uri="{FF2B5EF4-FFF2-40B4-BE49-F238E27FC236}">
                    <a16:creationId xmlns:a16="http://schemas.microsoft.com/office/drawing/2014/main" id="{104EFDB1-59F5-264D-B441-B10EA5FF62FD}"/>
                  </a:ext>
                </a:extLst>
              </p:cNvPr>
              <p:cNvSpPr/>
              <p:nvPr/>
            </p:nvSpPr>
            <p:spPr>
              <a:xfrm>
                <a:off x="4229700" y="2037671"/>
                <a:ext cx="231006" cy="231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15" name="直线连接符 14">
                <a:extLst>
                  <a:ext uri="{FF2B5EF4-FFF2-40B4-BE49-F238E27FC236}">
                    <a16:creationId xmlns:a16="http://schemas.microsoft.com/office/drawing/2014/main" id="{8309794E-07DC-F040-BE9E-94C77C2AEC27}"/>
                  </a:ext>
                </a:extLst>
              </p:cNvPr>
              <p:cNvCxnSpPr>
                <a:cxnSpLocks/>
              </p:cNvCxnSpPr>
              <p:nvPr/>
            </p:nvCxnSpPr>
            <p:spPr>
              <a:xfrm flipV="1">
                <a:off x="4460706" y="1662090"/>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A948095A-5A08-1941-9030-5B0FBCF30F61}"/>
                  </a:ext>
                </a:extLst>
              </p:cNvPr>
              <p:cNvCxnSpPr>
                <a:cxnSpLocks/>
              </p:cNvCxnSpPr>
              <p:nvPr/>
            </p:nvCxnSpPr>
            <p:spPr>
              <a:xfrm flipV="1">
                <a:off x="4862909" y="2219662"/>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CDCD9572-DCD6-1542-949F-228AB61558C1}"/>
                  </a:ext>
                </a:extLst>
              </p:cNvPr>
              <p:cNvCxnSpPr>
                <a:cxnSpLocks/>
              </p:cNvCxnSpPr>
              <p:nvPr/>
            </p:nvCxnSpPr>
            <p:spPr>
              <a:xfrm flipV="1">
                <a:off x="4439342" y="203327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8831704D-EFC3-BB49-8D17-F2E048415E0D}"/>
                  </a:ext>
                </a:extLst>
              </p:cNvPr>
              <p:cNvCxnSpPr>
                <a:cxnSpLocks/>
              </p:cNvCxnSpPr>
              <p:nvPr/>
            </p:nvCxnSpPr>
            <p:spPr>
              <a:xfrm flipV="1">
                <a:off x="4873749" y="1842485"/>
                <a:ext cx="225492" cy="9615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D067D5CA-0903-EF4B-820E-7ACB12F6AAB8}"/>
                  </a:ext>
                </a:extLst>
              </p:cNvPr>
              <p:cNvCxnSpPr>
                <a:cxnSpLocks/>
              </p:cNvCxnSpPr>
              <p:nvPr/>
            </p:nvCxnSpPr>
            <p:spPr>
              <a:xfrm>
                <a:off x="4373848" y="1777460"/>
                <a:ext cx="288892" cy="15939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3B1171AD-8293-6E4B-AFE0-4D3223A13C9A}"/>
                  </a:ext>
                </a:extLst>
              </p:cNvPr>
              <p:cNvCxnSpPr>
                <a:cxnSpLocks/>
              </p:cNvCxnSpPr>
              <p:nvPr/>
            </p:nvCxnSpPr>
            <p:spPr>
              <a:xfrm>
                <a:off x="4860158" y="2035307"/>
                <a:ext cx="217403" cy="13711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E321D95-7F52-6542-9EF7-5DE17F14ABE6}"/>
                  </a:ext>
                </a:extLst>
              </p:cNvPr>
              <p:cNvCxnSpPr>
                <a:cxnSpLocks/>
              </p:cNvCxnSpPr>
              <p:nvPr/>
            </p:nvCxnSpPr>
            <p:spPr>
              <a:xfrm>
                <a:off x="4860475" y="1652540"/>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FEBC1A2-4E3B-AE47-B823-FEDC453075FE}"/>
                  </a:ext>
                </a:extLst>
              </p:cNvPr>
              <p:cNvCxnSpPr>
                <a:cxnSpLocks/>
              </p:cNvCxnSpPr>
              <p:nvPr/>
            </p:nvCxnSpPr>
            <p:spPr>
              <a:xfrm>
                <a:off x="4418324" y="2194942"/>
                <a:ext cx="252040" cy="1174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0D6FF38E-CBFA-C046-8836-3508BE6D18BA}"/>
                  </a:ext>
                </a:extLst>
              </p:cNvPr>
              <p:cNvCxnSpPr>
                <a:cxnSpLocks/>
                <a:stCxn id="14" idx="7"/>
              </p:cNvCxnSpPr>
              <p:nvPr/>
            </p:nvCxnSpPr>
            <p:spPr>
              <a:xfrm flipV="1">
                <a:off x="4426876" y="1699483"/>
                <a:ext cx="268167" cy="3720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A2F1A4E8-0CD3-2141-9CB4-23196BE90FF2}"/>
                  </a:ext>
                </a:extLst>
              </p:cNvPr>
              <p:cNvCxnSpPr>
                <a:cxnSpLocks/>
              </p:cNvCxnSpPr>
              <p:nvPr/>
            </p:nvCxnSpPr>
            <p:spPr>
              <a:xfrm flipV="1">
                <a:off x="4829547" y="1871985"/>
                <a:ext cx="301841" cy="4187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CE1CC1D2-CB61-424F-9549-11B52370F4DD}"/>
                  </a:ext>
                </a:extLst>
              </p:cNvPr>
              <p:cNvCxnSpPr>
                <a:cxnSpLocks/>
                <a:endCxn id="11" idx="1"/>
              </p:cNvCxnSpPr>
              <p:nvPr/>
            </p:nvCxnSpPr>
            <p:spPr>
              <a:xfrm>
                <a:off x="4392772" y="1828886"/>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427040A7-4670-5145-AEDD-760298108724}"/>
                  </a:ext>
                </a:extLst>
              </p:cNvPr>
              <p:cNvCxnSpPr>
                <a:cxnSpLocks/>
              </p:cNvCxnSpPr>
              <p:nvPr/>
            </p:nvCxnSpPr>
            <p:spPr>
              <a:xfrm>
                <a:off x="4844595" y="1670729"/>
                <a:ext cx="293426" cy="44257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同心圆 26">
                <a:extLst>
                  <a:ext uri="{FF2B5EF4-FFF2-40B4-BE49-F238E27FC236}">
                    <a16:creationId xmlns:a16="http://schemas.microsoft.com/office/drawing/2014/main" id="{9EFD08B5-5658-DE42-8A78-058F3ECCBECE}"/>
                  </a:ext>
                </a:extLst>
              </p:cNvPr>
              <p:cNvSpPr/>
              <p:nvPr/>
            </p:nvSpPr>
            <p:spPr>
              <a:xfrm>
                <a:off x="5067936" y="1670729"/>
                <a:ext cx="231006" cy="231006"/>
              </a:xfrm>
              <a:prstGeom prst="donut">
                <a:avLst>
                  <a:gd name="adj" fmla="val 144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grpSp>
        <p:sp>
          <p:nvSpPr>
            <p:cNvPr id="2" name="圆角矩形 1" descr="black box&#10;">
              <a:extLst>
                <a:ext uri="{FF2B5EF4-FFF2-40B4-BE49-F238E27FC236}">
                  <a16:creationId xmlns:a16="http://schemas.microsoft.com/office/drawing/2014/main" id="{F2C0D3D7-B424-FB44-9138-810D0AF2DD06}"/>
                </a:ext>
              </a:extLst>
            </p:cNvPr>
            <p:cNvSpPr/>
            <p:nvPr/>
          </p:nvSpPr>
          <p:spPr>
            <a:xfrm>
              <a:off x="1616797" y="4845812"/>
              <a:ext cx="1379266" cy="1107440"/>
            </a:xfrm>
            <a:prstGeom prst="roundRect">
              <a:avLst/>
            </a:prstGeom>
            <a:solidFill>
              <a:schemeClr val="tx1">
                <a:alpha val="585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黑盒</a:t>
              </a:r>
            </a:p>
          </p:txBody>
        </p:sp>
      </p:grpSp>
      <p:sp>
        <p:nvSpPr>
          <p:cNvPr id="28" name="右箭头 49">
            <a:extLst>
              <a:ext uri="{FF2B5EF4-FFF2-40B4-BE49-F238E27FC236}">
                <a16:creationId xmlns:a16="http://schemas.microsoft.com/office/drawing/2014/main" id="{32E8B6EB-2232-2E43-99A7-D510C9F6C30B}"/>
              </a:ext>
            </a:extLst>
          </p:cNvPr>
          <p:cNvSpPr/>
          <p:nvPr/>
        </p:nvSpPr>
        <p:spPr>
          <a:xfrm>
            <a:off x="2845222" y="3067573"/>
            <a:ext cx="299799"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9" name="右箭头 49">
            <a:extLst>
              <a:ext uri="{FF2B5EF4-FFF2-40B4-BE49-F238E27FC236}">
                <a16:creationId xmlns:a16="http://schemas.microsoft.com/office/drawing/2014/main" id="{5F316761-B462-F34A-9F46-66671AABC494}"/>
              </a:ext>
            </a:extLst>
          </p:cNvPr>
          <p:cNvSpPr/>
          <p:nvPr/>
        </p:nvSpPr>
        <p:spPr>
          <a:xfrm>
            <a:off x="4766334" y="3075265"/>
            <a:ext cx="299799"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2" name="右箭头 49">
            <a:extLst>
              <a:ext uri="{FF2B5EF4-FFF2-40B4-BE49-F238E27FC236}">
                <a16:creationId xmlns:a16="http://schemas.microsoft.com/office/drawing/2014/main" id="{1946C80E-784E-3E4C-923F-F2BCEC24CD6B}"/>
              </a:ext>
            </a:extLst>
          </p:cNvPr>
          <p:cNvSpPr/>
          <p:nvPr/>
        </p:nvSpPr>
        <p:spPr>
          <a:xfrm>
            <a:off x="7198984" y="3065761"/>
            <a:ext cx="299799"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3" name="右箭头 49">
            <a:extLst>
              <a:ext uri="{FF2B5EF4-FFF2-40B4-BE49-F238E27FC236}">
                <a16:creationId xmlns:a16="http://schemas.microsoft.com/office/drawing/2014/main" id="{32520082-7D46-E445-A4EE-4EC6FEA9FEB4}"/>
              </a:ext>
            </a:extLst>
          </p:cNvPr>
          <p:cNvSpPr/>
          <p:nvPr/>
        </p:nvSpPr>
        <p:spPr>
          <a:xfrm>
            <a:off x="9082583" y="3021873"/>
            <a:ext cx="299799"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nvGrpSpPr>
          <p:cNvPr id="62" name="组合 61">
            <a:extLst>
              <a:ext uri="{FF2B5EF4-FFF2-40B4-BE49-F238E27FC236}">
                <a16:creationId xmlns:a16="http://schemas.microsoft.com/office/drawing/2014/main" id="{A96DCED6-7619-7F41-9C7F-896E30F875A9}"/>
              </a:ext>
            </a:extLst>
          </p:cNvPr>
          <p:cNvGrpSpPr/>
          <p:nvPr/>
        </p:nvGrpSpPr>
        <p:grpSpPr>
          <a:xfrm>
            <a:off x="7601050" y="2543233"/>
            <a:ext cx="1397091" cy="1161721"/>
            <a:chOff x="7399557" y="4769938"/>
            <a:chExt cx="1397091" cy="1161721"/>
          </a:xfrm>
        </p:grpSpPr>
        <p:pic>
          <p:nvPicPr>
            <p:cNvPr id="56" name="图片 55" descr="图标&#10;&#10;描述已自动生成">
              <a:extLst>
                <a:ext uri="{FF2B5EF4-FFF2-40B4-BE49-F238E27FC236}">
                  <a16:creationId xmlns:a16="http://schemas.microsoft.com/office/drawing/2014/main" id="{55542CF6-A182-CE46-B6FC-0A0D956C3DA7}"/>
                </a:ext>
              </a:extLst>
            </p:cNvPr>
            <p:cNvPicPr>
              <a:picLocks noChangeAspect="1"/>
            </p:cNvPicPr>
            <p:nvPr/>
          </p:nvPicPr>
          <p:blipFill>
            <a:blip r:embed="rId4"/>
            <a:stretch>
              <a:fillRect/>
            </a:stretch>
          </p:blipFill>
          <p:spPr>
            <a:xfrm>
              <a:off x="7410386" y="4784752"/>
              <a:ext cx="1386262" cy="1146907"/>
            </a:xfrm>
            <a:prstGeom prst="rect">
              <a:avLst/>
            </a:prstGeom>
          </p:spPr>
        </p:pic>
        <p:sp>
          <p:nvSpPr>
            <p:cNvPr id="70" name="任意形状 69" descr="black box&#10;">
              <a:extLst>
                <a:ext uri="{FF2B5EF4-FFF2-40B4-BE49-F238E27FC236}">
                  <a16:creationId xmlns:a16="http://schemas.microsoft.com/office/drawing/2014/main" id="{00965CA3-292E-C74B-87C8-767B7D6E79E2}"/>
                </a:ext>
              </a:extLst>
            </p:cNvPr>
            <p:cNvSpPr/>
            <p:nvPr/>
          </p:nvSpPr>
          <p:spPr>
            <a:xfrm>
              <a:off x="7399557" y="4769938"/>
              <a:ext cx="1379266" cy="1107440"/>
            </a:xfrm>
            <a:custGeom>
              <a:avLst/>
              <a:gdLst>
                <a:gd name="connsiteX0" fmla="*/ 689633 w 1379266"/>
                <a:gd name="connsiteY0" fmla="*/ 280769 h 1107440"/>
                <a:gd name="connsiteX1" fmla="*/ 402054 w 1379266"/>
                <a:gd name="connsiteY1" fmla="*/ 568348 h 1107440"/>
                <a:gd name="connsiteX2" fmla="*/ 689633 w 1379266"/>
                <a:gd name="connsiteY2" fmla="*/ 855927 h 1107440"/>
                <a:gd name="connsiteX3" fmla="*/ 977212 w 1379266"/>
                <a:gd name="connsiteY3" fmla="*/ 568348 h 1107440"/>
                <a:gd name="connsiteX4" fmla="*/ 689633 w 1379266"/>
                <a:gd name="connsiteY4" fmla="*/ 280769 h 1107440"/>
                <a:gd name="connsiteX5" fmla="*/ 184577 w 1379266"/>
                <a:gd name="connsiteY5" fmla="*/ 0 h 1107440"/>
                <a:gd name="connsiteX6" fmla="*/ 1194689 w 1379266"/>
                <a:gd name="connsiteY6" fmla="*/ 0 h 1107440"/>
                <a:gd name="connsiteX7" fmla="*/ 1379266 w 1379266"/>
                <a:gd name="connsiteY7" fmla="*/ 184577 h 1107440"/>
                <a:gd name="connsiteX8" fmla="*/ 1379266 w 1379266"/>
                <a:gd name="connsiteY8" fmla="*/ 922863 h 1107440"/>
                <a:gd name="connsiteX9" fmla="*/ 1194689 w 1379266"/>
                <a:gd name="connsiteY9" fmla="*/ 1107440 h 1107440"/>
                <a:gd name="connsiteX10" fmla="*/ 184577 w 1379266"/>
                <a:gd name="connsiteY10" fmla="*/ 1107440 h 1107440"/>
                <a:gd name="connsiteX11" fmla="*/ 0 w 1379266"/>
                <a:gd name="connsiteY11" fmla="*/ 922863 h 1107440"/>
                <a:gd name="connsiteX12" fmla="*/ 0 w 1379266"/>
                <a:gd name="connsiteY12" fmla="*/ 184577 h 1107440"/>
                <a:gd name="connsiteX13" fmla="*/ 184577 w 1379266"/>
                <a:gd name="connsiteY13" fmla="*/ 0 h 11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266" h="1107440">
                  <a:moveTo>
                    <a:pt x="689633" y="280769"/>
                  </a:moveTo>
                  <a:cubicBezTo>
                    <a:pt x="530808" y="280769"/>
                    <a:pt x="402054" y="409523"/>
                    <a:pt x="402054" y="568348"/>
                  </a:cubicBezTo>
                  <a:cubicBezTo>
                    <a:pt x="402054" y="727173"/>
                    <a:pt x="530808" y="855927"/>
                    <a:pt x="689633" y="855927"/>
                  </a:cubicBezTo>
                  <a:cubicBezTo>
                    <a:pt x="848458" y="855927"/>
                    <a:pt x="977212" y="727173"/>
                    <a:pt x="977212" y="568348"/>
                  </a:cubicBezTo>
                  <a:cubicBezTo>
                    <a:pt x="977212" y="409523"/>
                    <a:pt x="848458" y="280769"/>
                    <a:pt x="689633" y="280769"/>
                  </a:cubicBezTo>
                  <a:close/>
                  <a:moveTo>
                    <a:pt x="184577" y="0"/>
                  </a:moveTo>
                  <a:lnTo>
                    <a:pt x="1194689" y="0"/>
                  </a:lnTo>
                  <a:cubicBezTo>
                    <a:pt x="1296628" y="0"/>
                    <a:pt x="1379266" y="82638"/>
                    <a:pt x="1379266" y="184577"/>
                  </a:cubicBezTo>
                  <a:lnTo>
                    <a:pt x="1379266" y="922863"/>
                  </a:lnTo>
                  <a:cubicBezTo>
                    <a:pt x="1379266" y="1024802"/>
                    <a:pt x="1296628" y="1107440"/>
                    <a:pt x="1194689" y="1107440"/>
                  </a:cubicBezTo>
                  <a:lnTo>
                    <a:pt x="184577" y="1107440"/>
                  </a:lnTo>
                  <a:cubicBezTo>
                    <a:pt x="82638" y="1107440"/>
                    <a:pt x="0" y="1024802"/>
                    <a:pt x="0" y="922863"/>
                  </a:cubicBezTo>
                  <a:lnTo>
                    <a:pt x="0" y="184577"/>
                  </a:lnTo>
                  <a:cubicBezTo>
                    <a:pt x="0" y="82638"/>
                    <a:pt x="82638" y="0"/>
                    <a:pt x="184577" y="0"/>
                  </a:cubicBezTo>
                  <a:close/>
                </a:path>
              </a:pathLst>
            </a:custGeom>
            <a:solidFill>
              <a:schemeClr val="tx1">
                <a:alpha val="585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dirty="0">
                <a:latin typeface="Microsoft YaHei" panose="020B0503020204020204" pitchFamily="34" charset="-122"/>
                <a:ea typeface="Microsoft YaHei" panose="020B0503020204020204" pitchFamily="34" charset="-122"/>
              </a:endParaRPr>
            </a:p>
          </p:txBody>
        </p:sp>
        <p:pic>
          <p:nvPicPr>
            <p:cNvPr id="72" name="图片 71" descr="图标&#10;&#10;描述已自动生成">
              <a:extLst>
                <a:ext uri="{FF2B5EF4-FFF2-40B4-BE49-F238E27FC236}">
                  <a16:creationId xmlns:a16="http://schemas.microsoft.com/office/drawing/2014/main" id="{5EF658C9-914E-BF45-92C5-B7D08B83072D}"/>
                </a:ext>
              </a:extLst>
            </p:cNvPr>
            <p:cNvPicPr>
              <a:picLocks noChangeAspect="1"/>
            </p:cNvPicPr>
            <p:nvPr/>
          </p:nvPicPr>
          <p:blipFill>
            <a:blip r:embed="rId4"/>
            <a:srcRect l="31627" t="29283" r="35148" b="30558"/>
            <a:stretch>
              <a:fillRect/>
            </a:stretch>
          </p:blipFill>
          <p:spPr>
            <a:xfrm>
              <a:off x="7790916" y="5061340"/>
              <a:ext cx="575158" cy="575158"/>
            </a:xfrm>
            <a:custGeom>
              <a:avLst/>
              <a:gdLst>
                <a:gd name="connsiteX0" fmla="*/ 287579 w 575158"/>
                <a:gd name="connsiteY0" fmla="*/ 0 h 575158"/>
                <a:gd name="connsiteX1" fmla="*/ 575158 w 575158"/>
                <a:gd name="connsiteY1" fmla="*/ 287579 h 575158"/>
                <a:gd name="connsiteX2" fmla="*/ 287579 w 575158"/>
                <a:gd name="connsiteY2" fmla="*/ 575158 h 575158"/>
                <a:gd name="connsiteX3" fmla="*/ 0 w 575158"/>
                <a:gd name="connsiteY3" fmla="*/ 287579 h 575158"/>
                <a:gd name="connsiteX4" fmla="*/ 287579 w 575158"/>
                <a:gd name="connsiteY4" fmla="*/ 0 h 575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158" h="575158">
                  <a:moveTo>
                    <a:pt x="287579" y="0"/>
                  </a:moveTo>
                  <a:cubicBezTo>
                    <a:pt x="446404" y="0"/>
                    <a:pt x="575158" y="128754"/>
                    <a:pt x="575158" y="287579"/>
                  </a:cubicBezTo>
                  <a:cubicBezTo>
                    <a:pt x="575158" y="446404"/>
                    <a:pt x="446404" y="575158"/>
                    <a:pt x="287579" y="575158"/>
                  </a:cubicBezTo>
                  <a:cubicBezTo>
                    <a:pt x="128754" y="575158"/>
                    <a:pt x="0" y="446404"/>
                    <a:pt x="0" y="287579"/>
                  </a:cubicBezTo>
                  <a:cubicBezTo>
                    <a:pt x="0" y="128754"/>
                    <a:pt x="128754" y="0"/>
                    <a:pt x="287579" y="0"/>
                  </a:cubicBezTo>
                  <a:close/>
                </a:path>
              </a:pathLst>
            </a:custGeom>
          </p:spPr>
        </p:pic>
        <p:pic>
          <p:nvPicPr>
            <p:cNvPr id="59" name="图片 58" descr="图标&#10;&#10;描述已自动生成">
              <a:extLst>
                <a:ext uri="{FF2B5EF4-FFF2-40B4-BE49-F238E27FC236}">
                  <a16:creationId xmlns:a16="http://schemas.microsoft.com/office/drawing/2014/main" id="{58843FBE-DA1B-794E-919C-3DBC2119F16B}"/>
                </a:ext>
              </a:extLst>
            </p:cNvPr>
            <p:cNvPicPr>
              <a:picLocks noChangeAspect="1"/>
            </p:cNvPicPr>
            <p:nvPr/>
          </p:nvPicPr>
          <p:blipFill>
            <a:blip r:embed="rId5"/>
            <a:stretch>
              <a:fillRect/>
            </a:stretch>
          </p:blipFill>
          <p:spPr>
            <a:xfrm>
              <a:off x="7749838" y="4989205"/>
              <a:ext cx="892827" cy="892827"/>
            </a:xfrm>
            <a:prstGeom prst="rect">
              <a:avLst/>
            </a:prstGeom>
          </p:spPr>
        </p:pic>
      </p:grpSp>
      <p:sp>
        <p:nvSpPr>
          <p:cNvPr id="30" name="矩形 29">
            <a:extLst>
              <a:ext uri="{FF2B5EF4-FFF2-40B4-BE49-F238E27FC236}">
                <a16:creationId xmlns:a16="http://schemas.microsoft.com/office/drawing/2014/main" id="{C07AD165-3AE2-2D8C-3C49-E766891F8DB5}"/>
              </a:ext>
            </a:extLst>
          </p:cNvPr>
          <p:cNvSpPr/>
          <p:nvPr/>
        </p:nvSpPr>
        <p:spPr>
          <a:xfrm>
            <a:off x="7953360" y="2492896"/>
            <a:ext cx="646331" cy="369332"/>
          </a:xfrm>
          <a:prstGeom prst="rect">
            <a:avLst/>
          </a:prstGeom>
        </p:spPr>
        <p:txBody>
          <a:bodyPr wrap="none">
            <a:spAutoFit/>
          </a:bodyP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白盒</a:t>
            </a:r>
          </a:p>
        </p:txBody>
      </p:sp>
    </p:spTree>
    <p:extLst>
      <p:ext uri="{BB962C8B-B14F-4D97-AF65-F5344CB8AC3E}">
        <p14:creationId xmlns:p14="http://schemas.microsoft.com/office/powerpoint/2010/main" val="124700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D83F6-C000-469B-BD76-A2E1A1A67EFC}"/>
              </a:ext>
            </a:extLst>
          </p:cNvPr>
          <p:cNvSpPr>
            <a:spLocks noGrp="1"/>
          </p:cNvSpPr>
          <p:nvPr>
            <p:ph type="title"/>
          </p:nvPr>
        </p:nvSpPr>
        <p:spPr/>
        <p:txBody>
          <a:bodyPr/>
          <a:lstStyle/>
          <a:p>
            <a:r>
              <a:rPr lang="en-US" altLang="zh-CN" dirty="0"/>
              <a:t>This Week</a:t>
            </a:r>
            <a:endParaRPr lang="zh-CN" altLang="en-US" dirty="0"/>
          </a:p>
        </p:txBody>
      </p:sp>
      <p:sp>
        <p:nvSpPr>
          <p:cNvPr id="6" name="文本框 5">
            <a:extLst>
              <a:ext uri="{FF2B5EF4-FFF2-40B4-BE49-F238E27FC236}">
                <a16:creationId xmlns:a16="http://schemas.microsoft.com/office/drawing/2014/main" id="{E0674258-4EFF-A43B-2AAA-91D094B009EB}"/>
              </a:ext>
            </a:extLst>
          </p:cNvPr>
          <p:cNvSpPr txBox="1"/>
          <p:nvPr/>
        </p:nvSpPr>
        <p:spPr>
          <a:xfrm>
            <a:off x="1343472" y="1412776"/>
            <a:ext cx="8964996" cy="1200329"/>
          </a:xfrm>
          <a:prstGeom prst="rect">
            <a:avLst/>
          </a:prstGeom>
          <a:noFill/>
        </p:spPr>
        <p:txBody>
          <a:bodyPr wrap="square" rtlCol="0">
            <a:spAutoFit/>
          </a:bodyPr>
          <a:lstStyle/>
          <a:p>
            <a:pPr marL="571500" indent="-571500">
              <a:buFont typeface="Wingdings" pitchFamily="2" charset="2"/>
              <a:buChar char="p"/>
            </a:pPr>
            <a:r>
              <a:rPr kumimoji="1" lang="en-US" altLang="zh-CN" sz="2400" dirty="0"/>
              <a:t>Model</a:t>
            </a:r>
            <a:r>
              <a:rPr kumimoji="1" lang="zh-CN" altLang="en-US" sz="2400" dirty="0"/>
              <a:t> </a:t>
            </a:r>
            <a:r>
              <a:rPr kumimoji="1" lang="en-US" altLang="zh-CN" sz="2400" dirty="0"/>
              <a:t>Extraction:</a:t>
            </a:r>
            <a:r>
              <a:rPr kumimoji="1" lang="zh-CN" altLang="en-US" sz="2400" dirty="0"/>
              <a:t> </a:t>
            </a:r>
            <a:r>
              <a:rPr kumimoji="1" lang="en-US" altLang="zh-CN" sz="2400" dirty="0"/>
              <a:t>Attacks</a:t>
            </a:r>
          </a:p>
          <a:p>
            <a:pPr marL="571500" indent="-571500">
              <a:buFont typeface="Wingdings" pitchFamily="2" charset="2"/>
              <a:buChar char="p"/>
            </a:pPr>
            <a:endParaRPr kumimoji="1" lang="en-US" altLang="zh-CN" sz="2400" dirty="0"/>
          </a:p>
          <a:p>
            <a:pPr marL="571500" indent="-571500">
              <a:buFont typeface="Wingdings" pitchFamily="2" charset="2"/>
              <a:buChar char="p"/>
            </a:pPr>
            <a:r>
              <a:rPr kumimoji="1" lang="en-US" altLang="zh-CN" sz="2400" dirty="0"/>
              <a:t>Model</a:t>
            </a:r>
            <a:r>
              <a:rPr kumimoji="1" lang="zh-CN" altLang="en-US" sz="2400" dirty="0"/>
              <a:t> </a:t>
            </a:r>
            <a:r>
              <a:rPr kumimoji="1" lang="en-US" altLang="zh-CN" sz="2400" dirty="0"/>
              <a:t>Extraction:</a:t>
            </a:r>
            <a:r>
              <a:rPr kumimoji="1" lang="zh-CN" altLang="en-US" sz="2400" dirty="0"/>
              <a:t> </a:t>
            </a:r>
            <a:r>
              <a:rPr kumimoji="1" lang="en-US" altLang="zh-CN" sz="2400" dirty="0"/>
              <a:t>Defenses</a:t>
            </a:r>
          </a:p>
        </p:txBody>
      </p:sp>
    </p:spTree>
    <p:extLst>
      <p:ext uri="{BB962C8B-B14F-4D97-AF65-F5344CB8AC3E}">
        <p14:creationId xmlns:p14="http://schemas.microsoft.com/office/powerpoint/2010/main" val="1162285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7C76F01B-4021-4D4D-9E45-5DC9F1D074E1}"/>
              </a:ext>
            </a:extLst>
          </p:cNvPr>
          <p:cNvSpPr txBox="1">
            <a:spLocks/>
          </p:cNvSpPr>
          <p:nvPr/>
        </p:nvSpPr>
        <p:spPr>
          <a:xfrm>
            <a:off x="479376" y="111418"/>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鲁棒性</a:t>
            </a:r>
            <a:endParaRPr kumimoji="1" lang="en-US" altLang="zh-CN" sz="3600" dirty="0">
              <a:latin typeface="Microsoft YaHei" panose="020B0503020204020204" pitchFamily="34" charset="-122"/>
              <a:ea typeface="Microsoft YaHei" panose="020B0503020204020204" pitchFamily="34" charset="-122"/>
            </a:endParaRPr>
          </a:p>
        </p:txBody>
      </p:sp>
      <p:sp>
        <p:nvSpPr>
          <p:cNvPr id="6" name="内容占位符 5">
            <a:extLst>
              <a:ext uri="{FF2B5EF4-FFF2-40B4-BE49-F238E27FC236}">
                <a16:creationId xmlns:a16="http://schemas.microsoft.com/office/drawing/2014/main" id="{0961CD81-7D7A-A94C-BA10-87D65B29F4E0}"/>
              </a:ext>
            </a:extLst>
          </p:cNvPr>
          <p:cNvSpPr txBox="1">
            <a:spLocks/>
          </p:cNvSpPr>
          <p:nvPr/>
        </p:nvSpPr>
        <p:spPr>
          <a:xfrm>
            <a:off x="775099" y="980728"/>
            <a:ext cx="10515600" cy="1905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000" dirty="0">
                <a:latin typeface="Microsoft YaHei" panose="020B0503020204020204" pitchFamily="34" charset="-122"/>
                <a:ea typeface="Microsoft YaHei" panose="020B0503020204020204" pitchFamily="34" charset="-122"/>
              </a:rPr>
              <a:t>模型属性可用于表征两个模型之间的相似性，我们定义了</a:t>
            </a:r>
            <a:r>
              <a:rPr lang="zh-CN" altLang="en-US" sz="2000" b="1" dirty="0">
                <a:solidFill>
                  <a:srgbClr val="C00000"/>
                </a:solidFill>
                <a:latin typeface="Microsoft YaHei" panose="020B0503020204020204" pitchFamily="34" charset="-122"/>
                <a:ea typeface="Microsoft YaHei" panose="020B0503020204020204" pitchFamily="34" charset="-122"/>
              </a:rPr>
              <a:t>鲁棒性距离</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RobD</a:t>
            </a:r>
            <a:r>
              <a:rPr lang="zh-CN" altLang="en-US" sz="2000" dirty="0">
                <a:latin typeface="Microsoft YaHei" panose="020B0503020204020204" pitchFamily="34" charset="-122"/>
                <a:ea typeface="Microsoft YaHei" panose="020B0503020204020204" pitchFamily="34" charset="-122"/>
              </a:rPr>
              <a:t>）来衡量两个模型之间的对抗鲁棒性差异。</a:t>
            </a:r>
            <a:endParaRPr lang="en-US" altLang="zh-CN" sz="20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6C3BB32-5E10-DF42-A457-E63A02B720C7}"/>
                  </a:ext>
                </a:extLst>
              </p:cNvPr>
              <p:cNvSpPr txBox="1"/>
              <p:nvPr/>
            </p:nvSpPr>
            <p:spPr>
              <a:xfrm>
                <a:off x="3137767" y="3766913"/>
                <a:ext cx="6097314" cy="9003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𝑅𝑜𝑏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r>
                            <a:rPr lang="en-US" altLang="zh-CN" b="0" i="1" smtClean="0">
                              <a:latin typeface="Cambria Math" panose="02040503050406030204" pitchFamily="18" charset="0"/>
                            </a:rPr>
                            <m:t>|</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r>
                            <a:rPr lang="en-US" altLang="zh-CN" b="0" i="1" smtClean="0">
                              <a:latin typeface="Cambria Math" panose="02040503050406030204" pitchFamily="18" charset="0"/>
                            </a:rPr>
                            <m:t>|</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C6C3BB32-5E10-DF42-A457-E63A02B720C7}"/>
                  </a:ext>
                </a:extLst>
              </p:cNvPr>
              <p:cNvSpPr txBox="1">
                <a:spLocks noRot="1" noChangeAspect="1" noMove="1" noResize="1" noEditPoints="1" noAdjustHandles="1" noChangeArrowheads="1" noChangeShapeType="1" noTextEdit="1"/>
              </p:cNvSpPr>
              <p:nvPr/>
            </p:nvSpPr>
            <p:spPr>
              <a:xfrm>
                <a:off x="3137767" y="3766913"/>
                <a:ext cx="6097314" cy="900375"/>
              </a:xfrm>
              <a:prstGeom prst="rect">
                <a:avLst/>
              </a:prstGeom>
              <a:blipFill>
                <a:blip r:embed="rId3"/>
                <a:stretch>
                  <a:fillRect t="-90278" b="-1430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DBEE624-B001-404A-BB9A-1A5E04690D09}"/>
                  </a:ext>
                </a:extLst>
              </p:cNvPr>
              <p:cNvSpPr txBox="1"/>
              <p:nvPr/>
            </p:nvSpPr>
            <p:spPr>
              <a:xfrm>
                <a:off x="3137767" y="5704550"/>
                <a:ext cx="6097314" cy="4071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𝑅𝑜𝑏𝐷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𝑓</m:t>
                              </m:r>
                            </m:e>
                          </m:acc>
                          <m:r>
                            <a:rPr kumimoji="1" lang="en-US" altLang="zh-CN" b="0" i="1" smtClean="0">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𝒯</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𝑅𝑜𝑏</m:t>
                          </m:r>
                          <m:d>
                            <m:dPr>
                              <m:ctrlPr>
                                <a:rPr lang="en-US" altLang="zh-CN" i="1">
                                  <a:latin typeface="Cambria Math" panose="02040503050406030204" pitchFamily="18" charset="0"/>
                                </a:rPr>
                              </m:ctrlPr>
                            </m:d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𝑓</m:t>
                                  </m:r>
                                </m:e>
                              </m:acc>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e>
                          </m:d>
                          <m:r>
                            <a:rPr kumimoji="1"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𝑅𝑜𝑏</m:t>
                          </m:r>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e>
                          </m:d>
                        </m:e>
                      </m:d>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4DBEE624-B001-404A-BB9A-1A5E04690D09}"/>
                  </a:ext>
                </a:extLst>
              </p:cNvPr>
              <p:cNvSpPr txBox="1">
                <a:spLocks noRot="1" noChangeAspect="1" noMove="1" noResize="1" noEditPoints="1" noAdjustHandles="1" noChangeArrowheads="1" noChangeShapeType="1" noTextEdit="1"/>
              </p:cNvSpPr>
              <p:nvPr/>
            </p:nvSpPr>
            <p:spPr>
              <a:xfrm>
                <a:off x="3137767" y="5704550"/>
                <a:ext cx="6097314" cy="407163"/>
              </a:xfrm>
              <a:prstGeom prst="rect">
                <a:avLst/>
              </a:prstGeom>
              <a:blipFill>
                <a:blip r:embed="rId4"/>
                <a:stretch>
                  <a:fillRect t="-3030" b="-9091"/>
                </a:stretch>
              </a:blipFill>
            </p:spPr>
            <p:txBody>
              <a:bodyPr/>
              <a:lstStyle/>
              <a:p>
                <a:r>
                  <a:rPr lang="zh-CN" altLang="en-US">
                    <a:noFill/>
                  </a:rPr>
                  <a:t> </a:t>
                </a:r>
              </a:p>
            </p:txBody>
          </p:sp>
        </mc:Fallback>
      </mc:AlternateContent>
      <p:pic>
        <p:nvPicPr>
          <p:cNvPr id="9" name="图片 8" descr="卡通人物&#10;&#10;低可信度描述已自动生成">
            <a:extLst>
              <a:ext uri="{FF2B5EF4-FFF2-40B4-BE49-F238E27FC236}">
                <a16:creationId xmlns:a16="http://schemas.microsoft.com/office/drawing/2014/main" id="{BA89BE43-8152-C24E-A65E-C3FCFD052394}"/>
              </a:ext>
            </a:extLst>
          </p:cNvPr>
          <p:cNvPicPr>
            <a:picLocks noChangeAspect="1"/>
          </p:cNvPicPr>
          <p:nvPr/>
        </p:nvPicPr>
        <p:blipFill>
          <a:blip r:embed="rId5"/>
          <a:stretch>
            <a:fillRect/>
          </a:stretch>
        </p:blipFill>
        <p:spPr>
          <a:xfrm>
            <a:off x="901301" y="1977226"/>
            <a:ext cx="667747" cy="667747"/>
          </a:xfrm>
          <a:prstGeom prst="rect">
            <a:avLst/>
          </a:prstGeom>
        </p:spPr>
      </p:pic>
      <p:sp>
        <p:nvSpPr>
          <p:cNvPr id="10" name="圆角矩形 9">
            <a:extLst>
              <a:ext uri="{FF2B5EF4-FFF2-40B4-BE49-F238E27FC236}">
                <a16:creationId xmlns:a16="http://schemas.microsoft.com/office/drawing/2014/main" id="{FE5F6881-5E75-9A4F-A175-0C7A10D52B6C}"/>
              </a:ext>
            </a:extLst>
          </p:cNvPr>
          <p:cNvSpPr/>
          <p:nvPr/>
        </p:nvSpPr>
        <p:spPr>
          <a:xfrm>
            <a:off x="1678503" y="1894252"/>
            <a:ext cx="9091239" cy="808609"/>
          </a:xfrm>
          <a:prstGeom prst="roundRect">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Microsoft YaHei" panose="020B0503020204020204" pitchFamily="34" charset="-122"/>
                <a:ea typeface="Microsoft YaHei" panose="020B0503020204020204" pitchFamily="34" charset="-122"/>
              </a:rPr>
              <a:t>动机</a:t>
            </a:r>
            <a:r>
              <a:rPr lang="zh-CN" altLang="en-US" dirty="0">
                <a:solidFill>
                  <a:schemeClr val="tx1"/>
                </a:solidFill>
                <a:effectLst/>
                <a:latin typeface="Microsoft YaHei" panose="020B0503020204020204" pitchFamily="34" charset="-122"/>
                <a:ea typeface="Microsoft YaHei" panose="020B0503020204020204" pitchFamily="34" charset="-122"/>
              </a:rPr>
              <a:t>：模型的鲁棒性与模型通过其独特的优化过程学习到的决策边界密切相关，可以被视为模型的一种“指纹”</a:t>
            </a:r>
            <a:endParaRPr lang="en-US" altLang="zh-CN" dirty="0">
              <a:solidFill>
                <a:schemeClr val="tx1"/>
              </a:solidFill>
              <a:effectLst/>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5E694433-41DE-144C-948A-64EF9C0FB437}"/>
                  </a:ext>
                </a:extLst>
              </p:cNvPr>
              <p:cNvSpPr/>
              <p:nvPr/>
            </p:nvSpPr>
            <p:spPr>
              <a:xfrm>
                <a:off x="1021642" y="2944878"/>
                <a:ext cx="10393969" cy="808609"/>
              </a:xfrm>
              <a:prstGeom prst="round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rPr>
                  <a:t>Def 1. Rob</a:t>
                </a:r>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Given a set of test cases, we can obtain its adversarial version</a:t>
                </a:r>
                <a:r>
                  <a:rPr kumimoji="1" lang="en-US" altLang="zh-CN" dirty="0">
                    <a:solidFill>
                      <a:schemeClr val="tx1"/>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𝒯</m:t>
                    </m:r>
                    <m:r>
                      <a:rPr kumimoji="1" lang="en-US" altLang="zh-CN" i="1">
                        <a:solidFill>
                          <a:schemeClr val="tx1"/>
                        </a:solidFill>
                        <a:latin typeface="Cambria Math" panose="02040503050406030204" pitchFamily="18" charset="0"/>
                        <a:ea typeface="Cambria Math" panose="02040503050406030204" pitchFamily="18" charset="0"/>
                      </a:rPr>
                      <m:t>=</m:t>
                    </m:r>
                    <m:d>
                      <m:dPr>
                        <m:begChr m:val="{"/>
                        <m:endChr m:val="}"/>
                        <m:ctrlPr>
                          <a:rPr kumimoji="1" lang="en-US" altLang="zh-CN" i="1">
                            <a:solidFill>
                              <a:schemeClr val="tx1"/>
                            </a:solidFill>
                            <a:latin typeface="Cambria Math" panose="02040503050406030204" pitchFamily="18" charset="0"/>
                            <a:ea typeface="Cambria Math" panose="02040503050406030204" pitchFamily="18" charset="0"/>
                          </a:rPr>
                        </m:ctrlPr>
                      </m:dPr>
                      <m:e>
                        <m:sSubSup>
                          <m:sSubSupPr>
                            <m:ctrlPr>
                              <a:rPr kumimoji="1" lang="en-US" altLang="zh-CN" i="1">
                                <a:solidFill>
                                  <a:schemeClr val="tx1"/>
                                </a:solidFill>
                                <a:latin typeface="Cambria Math" panose="02040503050406030204" pitchFamily="18" charset="0"/>
                                <a:ea typeface="Cambria Math" panose="02040503050406030204" pitchFamily="18" charset="0"/>
                              </a:rPr>
                            </m:ctrlPr>
                          </m:sSubSupPr>
                          <m:e>
                            <m:r>
                              <a:rPr kumimoji="1" lang="en-US" altLang="zh-CN" i="1">
                                <a:solidFill>
                                  <a:schemeClr val="tx1"/>
                                </a:solidFill>
                                <a:latin typeface="Cambria Math" panose="02040503050406030204" pitchFamily="18" charset="0"/>
                                <a:ea typeface="Cambria Math" panose="02040503050406030204" pitchFamily="18" charset="0"/>
                              </a:rPr>
                              <m:t>𝑥</m:t>
                            </m:r>
                          </m:e>
                          <m:sub>
                            <m:r>
                              <a:rPr kumimoji="1" lang="en-US" altLang="zh-CN" i="1">
                                <a:solidFill>
                                  <a:schemeClr val="tx1"/>
                                </a:solidFill>
                                <a:latin typeface="Cambria Math" panose="02040503050406030204" pitchFamily="18" charset="0"/>
                                <a:ea typeface="Cambria Math" panose="02040503050406030204" pitchFamily="18" charset="0"/>
                              </a:rPr>
                              <m:t>1</m:t>
                            </m:r>
                          </m:sub>
                          <m:sup>
                            <m:r>
                              <a:rPr kumimoji="1" lang="en-US" altLang="zh-CN" i="1">
                                <a:solidFill>
                                  <a:schemeClr val="tx1"/>
                                </a:solidFill>
                                <a:latin typeface="Cambria Math" panose="02040503050406030204" pitchFamily="18" charset="0"/>
                                <a:ea typeface="Cambria Math" panose="02040503050406030204" pitchFamily="18" charset="0"/>
                              </a:rPr>
                              <m:t>′</m:t>
                            </m:r>
                          </m:sup>
                        </m:sSubSup>
                        <m:r>
                          <a:rPr kumimoji="1" lang="en-US" altLang="zh-CN" i="1">
                            <a:solidFill>
                              <a:schemeClr val="tx1"/>
                            </a:solidFill>
                            <a:latin typeface="Cambria Math" panose="02040503050406030204" pitchFamily="18" charset="0"/>
                            <a:ea typeface="Cambria Math" panose="02040503050406030204" pitchFamily="18" charset="0"/>
                          </a:rPr>
                          <m:t>,</m:t>
                        </m:r>
                        <m:sSubSup>
                          <m:sSubSupPr>
                            <m:ctrlPr>
                              <a:rPr kumimoji="1" lang="en-US" altLang="zh-CN" i="1">
                                <a:solidFill>
                                  <a:schemeClr val="tx1"/>
                                </a:solidFill>
                                <a:latin typeface="Cambria Math" panose="02040503050406030204" pitchFamily="18" charset="0"/>
                                <a:ea typeface="Cambria Math" panose="02040503050406030204" pitchFamily="18" charset="0"/>
                              </a:rPr>
                            </m:ctrlPr>
                          </m:sSubSupPr>
                          <m:e>
                            <m:r>
                              <a:rPr kumimoji="1" lang="en-US" altLang="zh-CN" i="1">
                                <a:solidFill>
                                  <a:schemeClr val="tx1"/>
                                </a:solidFill>
                                <a:latin typeface="Cambria Math" panose="02040503050406030204" pitchFamily="18" charset="0"/>
                                <a:ea typeface="Cambria Math" panose="02040503050406030204" pitchFamily="18" charset="0"/>
                              </a:rPr>
                              <m:t>𝑥</m:t>
                            </m:r>
                          </m:e>
                          <m:sub>
                            <m:r>
                              <a:rPr kumimoji="1" lang="en-US" altLang="zh-CN" i="1">
                                <a:solidFill>
                                  <a:schemeClr val="tx1"/>
                                </a:solidFill>
                                <a:latin typeface="Cambria Math" panose="02040503050406030204" pitchFamily="18" charset="0"/>
                                <a:ea typeface="Cambria Math" panose="02040503050406030204" pitchFamily="18" charset="0"/>
                              </a:rPr>
                              <m:t>2</m:t>
                            </m:r>
                          </m:sub>
                          <m:sup>
                            <m:r>
                              <a:rPr kumimoji="1" lang="en-US" altLang="zh-CN" i="1">
                                <a:solidFill>
                                  <a:schemeClr val="tx1"/>
                                </a:solidFill>
                                <a:latin typeface="Cambria Math" panose="02040503050406030204" pitchFamily="18" charset="0"/>
                                <a:ea typeface="Cambria Math" panose="02040503050406030204" pitchFamily="18" charset="0"/>
                              </a:rPr>
                              <m:t>′</m:t>
                            </m:r>
                          </m:sup>
                        </m:sSubSup>
                        <m:r>
                          <a:rPr kumimoji="1" lang="en-US" altLang="zh-CN" i="1">
                            <a:solidFill>
                              <a:schemeClr val="tx1"/>
                            </a:solidFill>
                            <a:latin typeface="Cambria Math" panose="02040503050406030204" pitchFamily="18" charset="0"/>
                            <a:ea typeface="Cambria Math" panose="02040503050406030204" pitchFamily="18" charset="0"/>
                          </a:rPr>
                          <m:t>,⋯</m:t>
                        </m:r>
                      </m:e>
                    </m:d>
                    <m:r>
                      <a:rPr kumimoji="1" lang="en-US" altLang="zh-CN" i="1">
                        <a:solidFill>
                          <a:schemeClr val="tx1"/>
                        </a:solidFill>
                        <a:latin typeface="Cambria Math" panose="02040503050406030204" pitchFamily="18" charset="0"/>
                        <a:ea typeface="Cambria Math" panose="02040503050406030204" pitchFamily="18" charset="0"/>
                      </a:rPr>
                      <m:t>, </m:t>
                    </m:r>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where </a:t>
                </a:r>
                <a14:m>
                  <m:oMath xmlns:m="http://schemas.openxmlformats.org/officeDocument/2006/math">
                    <m:sSubSup>
                      <m:sSubSupPr>
                        <m:ctrlPr>
                          <a:rPr kumimoji="1" lang="en-US" altLang="zh-CN" i="1">
                            <a:solidFill>
                              <a:schemeClr val="tx1"/>
                            </a:solidFill>
                            <a:latin typeface="Cambria Math" panose="02040503050406030204" pitchFamily="18" charset="0"/>
                            <a:ea typeface="Cambria Math" panose="02040503050406030204" pitchFamily="18" charset="0"/>
                          </a:rPr>
                        </m:ctrlPr>
                      </m:sSubSupPr>
                      <m:e>
                        <m:r>
                          <a:rPr kumimoji="1" lang="en-US" altLang="zh-CN" i="1">
                            <a:solidFill>
                              <a:schemeClr val="tx1"/>
                            </a:solidFill>
                            <a:latin typeface="Cambria Math" panose="02040503050406030204" pitchFamily="18" charset="0"/>
                            <a:ea typeface="Cambria Math" panose="02040503050406030204" pitchFamily="18" charset="0"/>
                          </a:rPr>
                          <m:t>𝑥</m:t>
                        </m:r>
                      </m:e>
                      <m:sub>
                        <m:r>
                          <a:rPr kumimoji="1" lang="en-US" altLang="zh-CN" i="1">
                            <a:solidFill>
                              <a:schemeClr val="tx1"/>
                            </a:solidFill>
                            <a:latin typeface="Cambria Math" panose="02040503050406030204" pitchFamily="18" charset="0"/>
                            <a:ea typeface="Cambria Math" panose="02040503050406030204" pitchFamily="18" charset="0"/>
                          </a:rPr>
                          <m:t>𝑖</m:t>
                        </m:r>
                      </m:sub>
                      <m:sup>
                        <m:r>
                          <a:rPr kumimoji="1" lang="en-US" altLang="zh-CN" i="1">
                            <a:solidFill>
                              <a:schemeClr val="tx1"/>
                            </a:solidFill>
                            <a:latin typeface="Cambria Math" panose="02040503050406030204" pitchFamily="18" charset="0"/>
                            <a:ea typeface="Cambria Math" panose="02040503050406030204" pitchFamily="18" charset="0"/>
                          </a:rPr>
                          <m:t>′</m:t>
                        </m:r>
                      </m:sup>
                    </m:sSubSup>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denotes the adversarial example of </a:t>
                </a:r>
                <a14:m>
                  <m:oMath xmlns:m="http://schemas.openxmlformats.org/officeDocument/2006/math">
                    <m:sSubSup>
                      <m:sSubSupPr>
                        <m:ctrlPr>
                          <a:rPr kumimoji="1" lang="en-US" altLang="zh-CN" i="1">
                            <a:solidFill>
                              <a:schemeClr val="tx1"/>
                            </a:solidFill>
                            <a:latin typeface="Cambria Math" panose="02040503050406030204" pitchFamily="18" charset="0"/>
                            <a:ea typeface="Cambria Math" panose="02040503050406030204" pitchFamily="18" charset="0"/>
                          </a:rPr>
                        </m:ctrlPr>
                      </m:sSubSupPr>
                      <m:e>
                        <m:r>
                          <a:rPr kumimoji="1" lang="en-US" altLang="zh-CN" i="1">
                            <a:solidFill>
                              <a:schemeClr val="tx1"/>
                            </a:solidFill>
                            <a:latin typeface="Cambria Math" panose="02040503050406030204" pitchFamily="18" charset="0"/>
                            <a:ea typeface="Cambria Math" panose="02040503050406030204" pitchFamily="18" charset="0"/>
                          </a:rPr>
                          <m:t>𝑥</m:t>
                        </m:r>
                      </m:e>
                      <m:sub>
                        <m:r>
                          <a:rPr kumimoji="1" lang="en-US" altLang="zh-CN" i="1">
                            <a:solidFill>
                              <a:schemeClr val="tx1"/>
                            </a:solidFill>
                            <a:latin typeface="Cambria Math" panose="02040503050406030204" pitchFamily="18" charset="0"/>
                            <a:ea typeface="Cambria Math" panose="02040503050406030204" pitchFamily="18" charset="0"/>
                          </a:rPr>
                          <m:t>𝑖</m:t>
                        </m:r>
                      </m:sub>
                      <m:sup>
                        <m:r>
                          <a:rPr kumimoji="1" lang="en-US" altLang="zh-CN" i="1">
                            <a:solidFill>
                              <a:schemeClr val="tx1"/>
                            </a:solidFill>
                            <a:latin typeface="Cambria Math" panose="02040503050406030204" pitchFamily="18" charset="0"/>
                            <a:ea typeface="Cambria Math" panose="02040503050406030204" pitchFamily="18" charset="0"/>
                          </a:rPr>
                          <m:t>′</m:t>
                        </m:r>
                      </m:sup>
                    </m:sSubSup>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The robustness property of model </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𝑓</m:t>
                    </m:r>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can then be defined as its accuracy on </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𝒯</m:t>
                    </m:r>
                    <m:r>
                      <a:rPr kumimoji="1" lang="en-US" altLang="zh-CN" i="1">
                        <a:solidFill>
                          <a:schemeClr val="tx1"/>
                        </a:solidFill>
                        <a:latin typeface="Cambria Math" panose="02040503050406030204" pitchFamily="18" charset="0"/>
                        <a:ea typeface="Cambria Math" panose="02040503050406030204" pitchFamily="18" charset="0"/>
                      </a:rPr>
                      <m:t> </m:t>
                    </m:r>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a:t>
                </a:r>
              </a:p>
            </p:txBody>
          </p:sp>
        </mc:Choice>
        <mc:Fallback xmlns="">
          <p:sp>
            <p:nvSpPr>
              <p:cNvPr id="11" name="圆角矩形 10">
                <a:extLst>
                  <a:ext uri="{FF2B5EF4-FFF2-40B4-BE49-F238E27FC236}">
                    <a16:creationId xmlns:a16="http://schemas.microsoft.com/office/drawing/2014/main" id="{5E694433-41DE-144C-948A-64EF9C0FB437}"/>
                  </a:ext>
                </a:extLst>
              </p:cNvPr>
              <p:cNvSpPr>
                <a:spLocks noRot="1" noChangeAspect="1" noMove="1" noResize="1" noEditPoints="1" noAdjustHandles="1" noChangeArrowheads="1" noChangeShapeType="1" noTextEdit="1"/>
              </p:cNvSpPr>
              <p:nvPr/>
            </p:nvSpPr>
            <p:spPr>
              <a:xfrm>
                <a:off x="1021642" y="2944878"/>
                <a:ext cx="10393969" cy="808609"/>
              </a:xfrm>
              <a:prstGeom prst="roundRect">
                <a:avLst/>
              </a:prstGeom>
              <a:blipFill>
                <a:blip r:embed="rId6"/>
                <a:stretch>
                  <a:fillRect l="-122" t="-10769" r="-488" b="-2153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7E1151E0-C8C1-E642-A570-54E0ADCEBE95}"/>
                  </a:ext>
                </a:extLst>
              </p:cNvPr>
              <p:cNvSpPr/>
              <p:nvPr/>
            </p:nvSpPr>
            <p:spPr>
              <a:xfrm>
                <a:off x="1021641" y="4779097"/>
                <a:ext cx="10393969" cy="808609"/>
              </a:xfrm>
              <a:prstGeom prst="round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rPr>
                  <a:t>Def 2. </a:t>
                </a:r>
                <a:r>
                  <a:rPr lang="en-US" altLang="zh-CN" b="1" dirty="0" err="1">
                    <a:solidFill>
                      <a:schemeClr val="tx1"/>
                    </a:solidFill>
                    <a:latin typeface="Microsoft YaHei" panose="020B0503020204020204" pitchFamily="34" charset="-122"/>
                    <a:ea typeface="Microsoft YaHei" panose="020B0503020204020204" pitchFamily="34" charset="-122"/>
                    <a:cs typeface="Baghdad" pitchFamily="2" charset="-78"/>
                  </a:rPr>
                  <a:t>RobD</a:t>
                </a:r>
                <a:r>
                  <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rPr>
                  <a:t> (Robustness Distance)</a:t>
                </a:r>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Let </a:t>
                </a:r>
                <a14:m>
                  <m:oMath xmlns:m="http://schemas.openxmlformats.org/officeDocument/2006/math">
                    <m:acc>
                      <m:accPr>
                        <m:chr m:val="̂"/>
                        <m:ctrlPr>
                          <a:rPr kumimoji="1" lang="en-US" altLang="zh-CN" i="1">
                            <a:solidFill>
                              <a:schemeClr val="tx1"/>
                            </a:solidFill>
                            <a:latin typeface="Cambria Math" panose="02040503050406030204" pitchFamily="18" charset="0"/>
                            <a:ea typeface="Cambria Math" panose="02040503050406030204" pitchFamily="18" charset="0"/>
                          </a:rPr>
                        </m:ctrlPr>
                      </m:accPr>
                      <m:e>
                        <m:r>
                          <a:rPr kumimoji="1" lang="en-US" altLang="zh-CN" i="1">
                            <a:solidFill>
                              <a:schemeClr val="tx1"/>
                            </a:solidFill>
                            <a:latin typeface="Cambria Math" panose="02040503050406030204" pitchFamily="18" charset="0"/>
                            <a:ea typeface="Cambria Math" panose="02040503050406030204" pitchFamily="18" charset="0"/>
                          </a:rPr>
                          <m:t>𝑓</m:t>
                        </m:r>
                      </m:e>
                    </m:acc>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be the suspect model, we define the robustness distance between </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𝑓</m:t>
                    </m:r>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and </a:t>
                </a:r>
                <a14:m>
                  <m:oMath xmlns:m="http://schemas.openxmlformats.org/officeDocument/2006/math">
                    <m:acc>
                      <m:accPr>
                        <m:chr m:val="̂"/>
                        <m:ctrlPr>
                          <a:rPr kumimoji="1" lang="en-US" altLang="zh-CN" i="1">
                            <a:solidFill>
                              <a:schemeClr val="tx1"/>
                            </a:solidFill>
                            <a:latin typeface="Cambria Math" panose="02040503050406030204" pitchFamily="18" charset="0"/>
                            <a:ea typeface="Cambria Math" panose="02040503050406030204" pitchFamily="18" charset="0"/>
                          </a:rPr>
                        </m:ctrlPr>
                      </m:accPr>
                      <m:e>
                        <m:r>
                          <a:rPr kumimoji="1" lang="en-US" altLang="zh-CN" i="1">
                            <a:solidFill>
                              <a:schemeClr val="tx1"/>
                            </a:solidFill>
                            <a:latin typeface="Cambria Math" panose="02040503050406030204" pitchFamily="18" charset="0"/>
                            <a:ea typeface="Cambria Math" panose="02040503050406030204" pitchFamily="18" charset="0"/>
                          </a:rPr>
                          <m:t>𝑓</m:t>
                        </m:r>
                      </m:e>
                    </m:acc>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by the absolute difference between the two models’ robustness:  </a:t>
                </a:r>
              </a:p>
            </p:txBody>
          </p:sp>
        </mc:Choice>
        <mc:Fallback xmlns="">
          <p:sp>
            <p:nvSpPr>
              <p:cNvPr id="13" name="圆角矩形 12">
                <a:extLst>
                  <a:ext uri="{FF2B5EF4-FFF2-40B4-BE49-F238E27FC236}">
                    <a16:creationId xmlns:a16="http://schemas.microsoft.com/office/drawing/2014/main" id="{7E1151E0-C8C1-E642-A570-54E0ADCEBE95}"/>
                  </a:ext>
                </a:extLst>
              </p:cNvPr>
              <p:cNvSpPr>
                <a:spLocks noRot="1" noChangeAspect="1" noMove="1" noResize="1" noEditPoints="1" noAdjustHandles="1" noChangeArrowheads="1" noChangeShapeType="1" noTextEdit="1"/>
              </p:cNvSpPr>
              <p:nvPr/>
            </p:nvSpPr>
            <p:spPr>
              <a:xfrm>
                <a:off x="1021641" y="4779097"/>
                <a:ext cx="10393969" cy="808609"/>
              </a:xfrm>
              <a:prstGeom prst="roundRect">
                <a:avLst/>
              </a:prstGeom>
              <a:blipFill>
                <a:blip r:embed="rId7"/>
                <a:stretch>
                  <a:fillRect l="-122" r="-854" b="-4615"/>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401028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0961CD81-7D7A-A94C-BA10-87D65B29F4E0}"/>
              </a:ext>
            </a:extLst>
          </p:cNvPr>
          <p:cNvSpPr txBox="1">
            <a:spLocks/>
          </p:cNvSpPr>
          <p:nvPr/>
        </p:nvSpPr>
        <p:spPr>
          <a:xfrm>
            <a:off x="1021640" y="620688"/>
            <a:ext cx="10515600" cy="1355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CN" sz="2400" dirty="0">
              <a:latin typeface="Microsoft YaHei" panose="020B0503020204020204" pitchFamily="34" charset="-122"/>
              <a:ea typeface="Microsoft YaHei" panose="020B0503020204020204" pitchFamily="34" charset="-122"/>
            </a:endParaRPr>
          </a:p>
          <a:p>
            <a:pPr marL="0" indent="0" algn="ctr">
              <a:lnSpc>
                <a:spcPct val="110000"/>
              </a:lnSpc>
              <a:buNone/>
            </a:pPr>
            <a:r>
              <a:rPr lang="zh-CN" altLang="en-US" sz="2000" dirty="0">
                <a:latin typeface="Microsoft YaHei" panose="020B0503020204020204" pitchFamily="34" charset="-122"/>
                <a:ea typeface="Microsoft YaHei" panose="020B0503020204020204" pitchFamily="34" charset="-122"/>
                <a:cs typeface="Baghdad" pitchFamily="2" charset="-78"/>
              </a:rPr>
              <a:t>我们使用神经元的输出状态来捕捉两个模型之间的差异，并定义了两个神经元级别的指标：</a:t>
            </a:r>
            <a:r>
              <a:rPr lang="zh-CN" altLang="en-US" sz="2000" b="1" dirty="0">
                <a:solidFill>
                  <a:srgbClr val="C00000"/>
                </a:solidFill>
                <a:latin typeface="Microsoft YaHei" panose="020B0503020204020204" pitchFamily="34" charset="-122"/>
                <a:ea typeface="Microsoft YaHei" panose="020B0503020204020204" pitchFamily="34" charset="-122"/>
                <a:cs typeface="Baghdad" pitchFamily="2" charset="-78"/>
              </a:rPr>
              <a:t>神经输出距离 </a:t>
            </a:r>
            <a:r>
              <a:rPr lang="en-US" altLang="zh-CN" sz="2000" dirty="0">
                <a:latin typeface="Microsoft YaHei" panose="020B0503020204020204" pitchFamily="34" charset="-122"/>
                <a:ea typeface="Microsoft YaHei" panose="020B0503020204020204" pitchFamily="34" charset="-122"/>
                <a:cs typeface="Baghdad" pitchFamily="2" charset="-78"/>
              </a:rPr>
              <a:t>NOD </a:t>
            </a:r>
            <a:r>
              <a:rPr lang="zh-CN" altLang="en-US" sz="2000" dirty="0">
                <a:latin typeface="Microsoft YaHei" panose="020B0503020204020204" pitchFamily="34" charset="-122"/>
                <a:ea typeface="Microsoft YaHei" panose="020B0503020204020204" pitchFamily="34" charset="-122"/>
                <a:cs typeface="Baghdad" pitchFamily="2" charset="-78"/>
              </a:rPr>
              <a:t>和</a:t>
            </a:r>
            <a:r>
              <a:rPr lang="zh-CN" altLang="en-US" sz="2000" b="1" dirty="0">
                <a:solidFill>
                  <a:srgbClr val="C00000"/>
                </a:solidFill>
                <a:latin typeface="Microsoft YaHei" panose="020B0503020204020204" pitchFamily="34" charset="-122"/>
                <a:ea typeface="Microsoft YaHei" panose="020B0503020204020204" pitchFamily="34" charset="-122"/>
                <a:cs typeface="Baghdad" pitchFamily="2" charset="-78"/>
              </a:rPr>
              <a:t>神经激活距离 </a:t>
            </a:r>
            <a:r>
              <a:rPr lang="en-US" altLang="zh-CN" sz="2000" dirty="0">
                <a:latin typeface="Microsoft YaHei" panose="020B0503020204020204" pitchFamily="34" charset="-122"/>
                <a:ea typeface="Microsoft YaHei" panose="020B0503020204020204" pitchFamily="34" charset="-122"/>
                <a:cs typeface="Baghdad" pitchFamily="2" charset="-78"/>
              </a:rPr>
              <a:t>NAD</a:t>
            </a:r>
            <a:r>
              <a:rPr lang="zh-CN" altLang="en-US" sz="2000" dirty="0">
                <a:latin typeface="Microsoft YaHei" panose="020B0503020204020204" pitchFamily="34" charset="-122"/>
                <a:ea typeface="Microsoft YaHei" panose="020B0503020204020204" pitchFamily="34" charset="-122"/>
                <a:cs typeface="Baghdad" pitchFamily="2" charset="-78"/>
              </a:rPr>
              <a:t>。</a:t>
            </a:r>
            <a:endParaRPr lang="en-US" altLang="zh-CN" sz="2000" dirty="0">
              <a:latin typeface="Microsoft YaHei" panose="020B0503020204020204" pitchFamily="34" charset="-122"/>
              <a:ea typeface="Microsoft YaHei" panose="020B0503020204020204" pitchFamily="34" charset="-122"/>
            </a:endParaRPr>
          </a:p>
          <a:p>
            <a:pPr algn="ctr"/>
            <a:endParaRPr lang="en-US" altLang="zh-CN" sz="2400" dirty="0">
              <a:latin typeface="Microsoft YaHei" panose="020B0503020204020204" pitchFamily="34" charset="-122"/>
              <a:ea typeface="Microsoft YaHei" panose="020B0503020204020204" pitchFamily="34" charset="-122"/>
            </a:endParaRPr>
          </a:p>
        </p:txBody>
      </p:sp>
      <p:pic>
        <p:nvPicPr>
          <p:cNvPr id="8" name="图片 7" descr="卡通人物&#10;&#10;低可信度描述已自动生成">
            <a:extLst>
              <a:ext uri="{FF2B5EF4-FFF2-40B4-BE49-F238E27FC236}">
                <a16:creationId xmlns:a16="http://schemas.microsoft.com/office/drawing/2014/main" id="{EEA3449D-AF1A-B64F-A769-EB5ADDB40468}"/>
              </a:ext>
            </a:extLst>
          </p:cNvPr>
          <p:cNvPicPr>
            <a:picLocks noChangeAspect="1"/>
          </p:cNvPicPr>
          <p:nvPr/>
        </p:nvPicPr>
        <p:blipFill>
          <a:blip r:embed="rId3"/>
          <a:stretch>
            <a:fillRect/>
          </a:stretch>
        </p:blipFill>
        <p:spPr>
          <a:xfrm>
            <a:off x="1021641" y="1994237"/>
            <a:ext cx="667747" cy="667747"/>
          </a:xfrm>
          <a:prstGeom prst="rect">
            <a:avLst/>
          </a:prstGeom>
        </p:spPr>
      </p:pic>
      <p:sp>
        <p:nvSpPr>
          <p:cNvPr id="9" name="圆角矩形 8">
            <a:extLst>
              <a:ext uri="{FF2B5EF4-FFF2-40B4-BE49-F238E27FC236}">
                <a16:creationId xmlns:a16="http://schemas.microsoft.com/office/drawing/2014/main" id="{320F7BEE-713D-554E-97D2-A9B8C2554658}"/>
              </a:ext>
            </a:extLst>
          </p:cNvPr>
          <p:cNvSpPr/>
          <p:nvPr/>
        </p:nvSpPr>
        <p:spPr>
          <a:xfrm>
            <a:off x="1900443" y="2029292"/>
            <a:ext cx="9091239" cy="597635"/>
          </a:xfrm>
          <a:prstGeom prst="roundRect">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dirty="0">
                <a:solidFill>
                  <a:schemeClr val="tx1"/>
                </a:solidFill>
                <a:latin typeface="Microsoft YaHei" panose="020B0503020204020204" pitchFamily="34" charset="-122"/>
                <a:ea typeface="Microsoft YaHei" panose="020B0503020204020204" pitchFamily="34" charset="-122"/>
              </a:rPr>
              <a:t>动机</a:t>
            </a:r>
            <a:r>
              <a:rPr lang="en-US" altLang="zh-CN" dirty="0">
                <a:solidFill>
                  <a:schemeClr val="tx1"/>
                </a:solidFill>
                <a:effectLst/>
                <a:latin typeface="Microsoft YaHei" panose="020B0503020204020204" pitchFamily="34" charset="-122"/>
                <a:ea typeface="Microsoft YaHei" panose="020B0503020204020204" pitchFamily="34" charset="-122"/>
              </a:rPr>
              <a:t>: </a:t>
            </a:r>
            <a:r>
              <a:rPr lang="zh-CN" altLang="en-US" dirty="0">
                <a:solidFill>
                  <a:schemeClr val="tx1"/>
                </a:solidFill>
                <a:effectLst/>
                <a:latin typeface="Microsoft YaHei" panose="020B0503020204020204" pitchFamily="34" charset="-122"/>
                <a:ea typeface="Microsoft YaHei" panose="020B0503020204020204" pitchFamily="34" charset="-122"/>
              </a:rPr>
              <a:t>模型中每个神经元输出遵循自己的统计分布，不同模型的神经元输出应该有所不同</a:t>
            </a:r>
            <a:endParaRPr lang="en-US" altLang="zh-CN" dirty="0">
              <a:solidFill>
                <a:schemeClr val="tx1"/>
              </a:solidFill>
              <a:effectLst/>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B1E2F7C-779E-164E-82A6-3BBD6A37C1F1}"/>
                  </a:ext>
                </a:extLst>
              </p:cNvPr>
              <p:cNvSpPr txBox="1"/>
              <p:nvPr/>
            </p:nvSpPr>
            <p:spPr>
              <a:xfrm>
                <a:off x="3169967" y="5444211"/>
                <a:ext cx="6097314"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𝑁𝐴𝐷</m:t>
                      </m:r>
                      <m:d>
                        <m:dPr>
                          <m:ctrlPr>
                            <a:rPr lang="en-US" altLang="zh-CN" b="0" i="1" smtClean="0">
                              <a:latin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𝜙</m:t>
                              </m:r>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𝜙</m:t>
                                  </m:r>
                                </m:e>
                              </m:acc>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r>
                            <a:rPr kumimoji="1" lang="en-US" altLang="zh-CN" b="0" i="1" smtClean="0">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𝒯</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r>
                            <a:rPr lang="en-US" altLang="zh-CN" i="1">
                              <a:latin typeface="Cambria Math" panose="02040503050406030204" pitchFamily="18" charset="0"/>
                            </a:rPr>
                            <m:t>|</m:t>
                          </m:r>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sub>
                        <m:sup/>
                        <m:e>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𝕊</m:t>
                          </m:r>
                          <m:d>
                            <m:dPr>
                              <m:ctrlPr>
                                <a:rPr lang="en-US" altLang="zh-CN" b="0" i="1" smtClean="0">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𝜙</m:t>
                                  </m:r>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e>
                              </m:d>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𝕊</m:t>
                          </m:r>
                          <m:d>
                            <m:dPr>
                              <m:ctrlPr>
                                <a:rPr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𝜙</m:t>
                                      </m:r>
                                    </m:e>
                                  </m:acc>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𝑥</m:t>
                                  </m:r>
                                </m:e>
                              </m:d>
                            </m:e>
                          </m:d>
                          <m:r>
                            <a:rPr lang="en-US" altLang="zh-CN" b="0" i="1" smtClean="0">
                              <a:latin typeface="Cambria Math" panose="02040503050406030204" pitchFamily="18" charset="0"/>
                            </a:rPr>
                            <m:t>|</m:t>
                          </m:r>
                        </m:e>
                      </m:nary>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1B1E2F7C-779E-164E-82A6-3BBD6A37C1F1}"/>
                  </a:ext>
                </a:extLst>
              </p:cNvPr>
              <p:cNvSpPr txBox="1">
                <a:spLocks noRot="1" noChangeAspect="1" noMove="1" noResize="1" noEditPoints="1" noAdjustHandles="1" noChangeArrowheads="1" noChangeShapeType="1" noTextEdit="1"/>
              </p:cNvSpPr>
              <p:nvPr/>
            </p:nvSpPr>
            <p:spPr>
              <a:xfrm>
                <a:off x="3169967" y="5444211"/>
                <a:ext cx="6097314" cy="764505"/>
              </a:xfrm>
              <a:prstGeom prst="rect">
                <a:avLst/>
              </a:prstGeom>
              <a:blipFill>
                <a:blip r:embed="rId4"/>
                <a:stretch>
                  <a:fillRect t="-121311" b="-1704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E9D80AD0-C4E0-DA44-B22A-D9FB1250B161}"/>
                  </a:ext>
                </a:extLst>
              </p:cNvPr>
              <p:cNvSpPr/>
              <p:nvPr/>
            </p:nvSpPr>
            <p:spPr>
              <a:xfrm>
                <a:off x="1021641" y="2858220"/>
                <a:ext cx="10685255" cy="1004751"/>
              </a:xfrm>
              <a:prstGeom prst="round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rPr>
                  <a:t>Def 3. NOD (Neuron Output Distance)</a:t>
                </a:r>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Let </a:t>
                </a:r>
                <a14:m>
                  <m:oMath xmlns:m="http://schemas.openxmlformats.org/officeDocument/2006/math">
                    <m:sSub>
                      <m:sSubPr>
                        <m:ctrlPr>
                          <a:rPr kumimoji="1" lang="en-US" altLang="zh-CN" b="0" i="1" smtClean="0">
                            <a:solidFill>
                              <a:schemeClr val="tx1"/>
                            </a:solidFill>
                            <a:latin typeface="Cambria Math" panose="02040503050406030204" pitchFamily="18" charset="0"/>
                            <a:ea typeface="Cambria Math" panose="02040503050406030204" pitchFamily="18" charset="0"/>
                          </a:rPr>
                        </m:ctrlPr>
                      </m:sSubPr>
                      <m:e>
                        <m:r>
                          <a:rPr kumimoji="1" lang="en-US" altLang="zh-CN" b="0" i="1" smtClean="0">
                            <a:solidFill>
                              <a:schemeClr val="tx1"/>
                            </a:solidFill>
                            <a:latin typeface="Cambria Math" panose="02040503050406030204" pitchFamily="18" charset="0"/>
                            <a:ea typeface="Cambria Math" panose="02040503050406030204" pitchFamily="18" charset="0"/>
                          </a:rPr>
                          <m:t>𝜙</m:t>
                        </m:r>
                      </m:e>
                      <m:sub>
                        <m:r>
                          <a:rPr kumimoji="1" lang="en-US" altLang="zh-CN" b="0" i="1" smtClean="0">
                            <a:solidFill>
                              <a:schemeClr val="tx1"/>
                            </a:solidFill>
                            <a:latin typeface="Cambria Math" panose="02040503050406030204" pitchFamily="18" charset="0"/>
                            <a:ea typeface="Cambria Math" panose="02040503050406030204" pitchFamily="18" charset="0"/>
                          </a:rPr>
                          <m:t>𝑙</m:t>
                        </m:r>
                        <m:r>
                          <a:rPr kumimoji="1" lang="en-US" altLang="zh-CN" b="0" i="1" smtClean="0">
                            <a:solidFill>
                              <a:schemeClr val="tx1"/>
                            </a:solidFill>
                            <a:latin typeface="Cambria Math" panose="02040503050406030204" pitchFamily="18" charset="0"/>
                            <a:ea typeface="Cambria Math" panose="02040503050406030204" pitchFamily="18" charset="0"/>
                          </a:rPr>
                          <m:t>,</m:t>
                        </m:r>
                        <m:r>
                          <a:rPr kumimoji="1" lang="en-US" altLang="zh-CN" b="0" i="1" smtClean="0">
                            <a:solidFill>
                              <a:schemeClr val="tx1"/>
                            </a:solidFill>
                            <a:latin typeface="Cambria Math" panose="02040503050406030204" pitchFamily="18" charset="0"/>
                            <a:ea typeface="Cambria Math" panose="02040503050406030204" pitchFamily="18" charset="0"/>
                          </a:rPr>
                          <m:t>𝑖</m:t>
                        </m:r>
                      </m:sub>
                    </m:sSub>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and </a:t>
                </a:r>
                <a14:m>
                  <m:oMath xmlns:m="http://schemas.openxmlformats.org/officeDocument/2006/math">
                    <m:sSub>
                      <m:sSubPr>
                        <m:ctrlPr>
                          <a:rPr kumimoji="1" lang="en-US" altLang="zh-CN" i="1">
                            <a:solidFill>
                              <a:schemeClr val="tx1"/>
                            </a:solidFill>
                            <a:latin typeface="Cambria Math" panose="02040503050406030204" pitchFamily="18" charset="0"/>
                            <a:ea typeface="Cambria Math" panose="02040503050406030204" pitchFamily="18" charset="0"/>
                          </a:rPr>
                        </m:ctrlPr>
                      </m:sSubPr>
                      <m:e>
                        <m:acc>
                          <m:accPr>
                            <m:chr m:val="̂"/>
                            <m:ctrlPr>
                              <a:rPr kumimoji="1" lang="en-US" altLang="zh-CN" i="1" smtClean="0">
                                <a:solidFill>
                                  <a:schemeClr val="tx1"/>
                                </a:solidFill>
                                <a:latin typeface="Cambria Math" panose="02040503050406030204" pitchFamily="18" charset="0"/>
                                <a:ea typeface="Cambria Math" panose="02040503050406030204" pitchFamily="18" charset="0"/>
                              </a:rPr>
                            </m:ctrlPr>
                          </m:accPr>
                          <m:e>
                            <m:r>
                              <a:rPr kumimoji="1" lang="en-US" altLang="zh-CN" i="1">
                                <a:solidFill>
                                  <a:schemeClr val="tx1"/>
                                </a:solidFill>
                                <a:latin typeface="Cambria Math" panose="02040503050406030204" pitchFamily="18" charset="0"/>
                                <a:ea typeface="Cambria Math" panose="02040503050406030204" pitchFamily="18" charset="0"/>
                              </a:rPr>
                              <m:t>𝜙</m:t>
                            </m:r>
                          </m:e>
                        </m:acc>
                      </m:e>
                      <m:sub>
                        <m:r>
                          <a:rPr kumimoji="1" lang="en-US" altLang="zh-CN" i="1">
                            <a:solidFill>
                              <a:schemeClr val="tx1"/>
                            </a:solidFill>
                            <a:latin typeface="Cambria Math" panose="02040503050406030204" pitchFamily="18" charset="0"/>
                            <a:ea typeface="Cambria Math" panose="02040503050406030204" pitchFamily="18" charset="0"/>
                          </a:rPr>
                          <m:t>𝑙</m:t>
                        </m:r>
                        <m:r>
                          <a:rPr kumimoji="1" lang="en-US" altLang="zh-CN" i="1">
                            <a:solidFill>
                              <a:schemeClr val="tx1"/>
                            </a:solidFill>
                            <a:latin typeface="Cambria Math" panose="02040503050406030204" pitchFamily="18" charset="0"/>
                            <a:ea typeface="Cambria Math" panose="02040503050406030204" pitchFamily="18" charset="0"/>
                          </a:rPr>
                          <m:t>,</m:t>
                        </m:r>
                        <m:r>
                          <a:rPr kumimoji="1" lang="en-US" altLang="zh-CN" i="1">
                            <a:solidFill>
                              <a:schemeClr val="tx1"/>
                            </a:solidFill>
                            <a:latin typeface="Cambria Math" panose="02040503050406030204" pitchFamily="18" charset="0"/>
                            <a:ea typeface="Cambria Math" panose="02040503050406030204" pitchFamily="18" charset="0"/>
                          </a:rPr>
                          <m:t>𝑖</m:t>
                        </m:r>
                      </m:sub>
                    </m:sSub>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be the neuron output function of  the victim model and the suspect model, NOD measures the average neuron output difference on </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𝒯</m:t>
                    </m:r>
                    <m:r>
                      <a:rPr kumimoji="1" lang="en-US" altLang="zh-CN" i="1">
                        <a:solidFill>
                          <a:schemeClr val="tx1"/>
                        </a:solidFill>
                        <a:latin typeface="Cambria Math" panose="02040503050406030204" pitchFamily="18" charset="0"/>
                        <a:ea typeface="Cambria Math" panose="02040503050406030204" pitchFamily="18" charset="0"/>
                      </a:rPr>
                      <m:t>=</m:t>
                    </m:r>
                    <m:d>
                      <m:dPr>
                        <m:begChr m:val="{"/>
                        <m:endChr m:val="}"/>
                        <m:ctrlPr>
                          <a:rPr kumimoji="1" lang="en-US" altLang="zh-CN" i="1">
                            <a:solidFill>
                              <a:schemeClr val="tx1"/>
                            </a:solidFill>
                            <a:latin typeface="Cambria Math" panose="02040503050406030204" pitchFamily="18" charset="0"/>
                            <a:ea typeface="Cambria Math" panose="02040503050406030204" pitchFamily="18" charset="0"/>
                          </a:rPr>
                        </m:ctrlPr>
                      </m:dPr>
                      <m:e>
                        <m:sSub>
                          <m:sSubPr>
                            <m:ctrlPr>
                              <a:rPr kumimoji="1" lang="en-US" altLang="zh-CN" i="1">
                                <a:solidFill>
                                  <a:schemeClr val="tx1"/>
                                </a:solidFill>
                                <a:latin typeface="Cambria Math" panose="02040503050406030204" pitchFamily="18" charset="0"/>
                                <a:ea typeface="Cambria Math" panose="02040503050406030204" pitchFamily="18" charset="0"/>
                              </a:rPr>
                            </m:ctrlPr>
                          </m:sSubPr>
                          <m:e>
                            <m:r>
                              <a:rPr kumimoji="1" lang="en-US" altLang="zh-CN" i="1">
                                <a:solidFill>
                                  <a:schemeClr val="tx1"/>
                                </a:solidFill>
                                <a:latin typeface="Cambria Math" panose="02040503050406030204" pitchFamily="18" charset="0"/>
                                <a:ea typeface="Cambria Math" panose="02040503050406030204" pitchFamily="18" charset="0"/>
                              </a:rPr>
                              <m:t>𝑥</m:t>
                            </m:r>
                          </m:e>
                          <m:sub>
                            <m:r>
                              <a:rPr kumimoji="1" lang="en-US" altLang="zh-CN" i="1">
                                <a:solidFill>
                                  <a:schemeClr val="tx1"/>
                                </a:solidFill>
                                <a:latin typeface="Cambria Math" panose="02040503050406030204" pitchFamily="18" charset="0"/>
                                <a:ea typeface="Cambria Math" panose="02040503050406030204" pitchFamily="18" charset="0"/>
                              </a:rPr>
                              <m:t>1</m:t>
                            </m:r>
                          </m:sub>
                        </m:sSub>
                        <m:r>
                          <a:rPr kumimoji="1" lang="en-US" altLang="zh-CN" i="1">
                            <a:solidFill>
                              <a:schemeClr val="tx1"/>
                            </a:solidFill>
                            <a:latin typeface="Cambria Math" panose="02040503050406030204" pitchFamily="18" charset="0"/>
                            <a:ea typeface="Cambria Math" panose="02040503050406030204" pitchFamily="18" charset="0"/>
                          </a:rPr>
                          <m:t>,</m:t>
                        </m:r>
                        <m:sSub>
                          <m:sSubPr>
                            <m:ctrlPr>
                              <a:rPr kumimoji="1" lang="en-US" altLang="zh-CN" i="1">
                                <a:solidFill>
                                  <a:schemeClr val="tx1"/>
                                </a:solidFill>
                                <a:latin typeface="Cambria Math" panose="02040503050406030204" pitchFamily="18" charset="0"/>
                                <a:ea typeface="Cambria Math" panose="02040503050406030204" pitchFamily="18" charset="0"/>
                              </a:rPr>
                            </m:ctrlPr>
                          </m:sSubPr>
                          <m:e>
                            <m:r>
                              <a:rPr kumimoji="1" lang="en-US" altLang="zh-CN" i="1">
                                <a:solidFill>
                                  <a:schemeClr val="tx1"/>
                                </a:solidFill>
                                <a:latin typeface="Cambria Math" panose="02040503050406030204" pitchFamily="18" charset="0"/>
                                <a:ea typeface="Cambria Math" panose="02040503050406030204" pitchFamily="18" charset="0"/>
                              </a:rPr>
                              <m:t>𝑥</m:t>
                            </m:r>
                          </m:e>
                          <m:sub>
                            <m:r>
                              <a:rPr kumimoji="1" lang="en-US" altLang="zh-CN" i="1">
                                <a:solidFill>
                                  <a:schemeClr val="tx1"/>
                                </a:solidFill>
                                <a:latin typeface="Cambria Math" panose="02040503050406030204" pitchFamily="18" charset="0"/>
                                <a:ea typeface="Cambria Math" panose="02040503050406030204" pitchFamily="18" charset="0"/>
                              </a:rPr>
                              <m:t>2</m:t>
                            </m:r>
                          </m:sub>
                        </m:sSub>
                        <m:r>
                          <a:rPr kumimoji="1" lang="en-US" altLang="zh-CN" i="1">
                            <a:solidFill>
                              <a:schemeClr val="tx1"/>
                            </a:solidFill>
                            <a:latin typeface="Cambria Math" panose="02040503050406030204" pitchFamily="18" charset="0"/>
                            <a:ea typeface="Cambria Math" panose="02040503050406030204" pitchFamily="18" charset="0"/>
                          </a:rPr>
                          <m:t>,⋯</m:t>
                        </m:r>
                      </m:e>
                    </m:d>
                    <m:r>
                      <a:rPr kumimoji="1" lang="en-US" altLang="zh-CN" b="0" i="1" smtClean="0">
                        <a:solidFill>
                          <a:schemeClr val="tx1"/>
                        </a:solidFill>
                        <a:latin typeface="Cambria Math" panose="02040503050406030204" pitchFamily="18" charset="0"/>
                        <a:ea typeface="Cambria Math" panose="02040503050406030204" pitchFamily="18" charset="0"/>
                      </a:rPr>
                      <m:t>: </m:t>
                    </m:r>
                  </m:oMath>
                </a14:m>
                <a:endPar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endParaRPr>
              </a:p>
            </p:txBody>
          </p:sp>
        </mc:Choice>
        <mc:Fallback xmlns="">
          <p:sp>
            <p:nvSpPr>
              <p:cNvPr id="12" name="圆角矩形 11">
                <a:extLst>
                  <a:ext uri="{FF2B5EF4-FFF2-40B4-BE49-F238E27FC236}">
                    <a16:creationId xmlns:a16="http://schemas.microsoft.com/office/drawing/2014/main" id="{E9D80AD0-C4E0-DA44-B22A-D9FB1250B161}"/>
                  </a:ext>
                </a:extLst>
              </p:cNvPr>
              <p:cNvSpPr>
                <a:spLocks noRot="1" noChangeAspect="1" noMove="1" noResize="1" noEditPoints="1" noAdjustHandles="1" noChangeArrowheads="1" noChangeShapeType="1" noTextEdit="1"/>
              </p:cNvSpPr>
              <p:nvPr/>
            </p:nvSpPr>
            <p:spPr>
              <a:xfrm>
                <a:off x="1021641" y="2858220"/>
                <a:ext cx="10685255" cy="1004751"/>
              </a:xfrm>
              <a:prstGeom prst="roundRect">
                <a:avLst/>
              </a:prstGeom>
              <a:blipFill>
                <a:blip r:embed="rId5"/>
                <a:stretch>
                  <a:fillRect b="-6250"/>
                </a:stretch>
              </a:blipFill>
              <a:ln>
                <a:noFill/>
              </a:ln>
            </p:spPr>
            <p:txBody>
              <a:bodyPr/>
              <a:lstStyle/>
              <a:p>
                <a:r>
                  <a:rPr lang="zh-CN" altLang="en-US">
                    <a:noFill/>
                  </a:rPr>
                  <a:t> </a:t>
                </a:r>
              </a:p>
            </p:txBody>
          </p:sp>
        </mc:Fallback>
      </mc:AlternateContent>
      <p:sp>
        <p:nvSpPr>
          <p:cNvPr id="13" name="圆角矩形 12">
            <a:extLst>
              <a:ext uri="{FF2B5EF4-FFF2-40B4-BE49-F238E27FC236}">
                <a16:creationId xmlns:a16="http://schemas.microsoft.com/office/drawing/2014/main" id="{58D1D221-D293-AC4A-9EDB-DF129D96DD29}"/>
              </a:ext>
            </a:extLst>
          </p:cNvPr>
          <p:cNvSpPr/>
          <p:nvPr/>
        </p:nvSpPr>
        <p:spPr>
          <a:xfrm>
            <a:off x="1021640" y="4617685"/>
            <a:ext cx="10393969" cy="808609"/>
          </a:xfrm>
          <a:prstGeom prst="round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rPr>
              <a:t>Def 4. NAD (Neuron Activation Distance)</a:t>
            </a:r>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NAD measures the difference in activation status (‘activated’ vs. ‘not activated’) between the neurons of two models:  </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D146E98-25EA-7F48-913E-19590BE9F415}"/>
                  </a:ext>
                </a:extLst>
              </p:cNvPr>
              <p:cNvSpPr txBox="1"/>
              <p:nvPr/>
            </p:nvSpPr>
            <p:spPr>
              <a:xfrm>
                <a:off x="3047343" y="3761174"/>
                <a:ext cx="6097314"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𝑁𝑂𝐷</m:t>
                      </m:r>
                      <m:d>
                        <m:dPr>
                          <m:ctrlPr>
                            <a:rPr lang="en-US" altLang="zh-CN" b="0" i="1" smtClean="0">
                              <a:latin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𝜙</m:t>
                              </m:r>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𝜙</m:t>
                                  </m:r>
                                </m:e>
                              </m:acc>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r>
                            <a:rPr kumimoji="1" lang="en-US" altLang="zh-CN" b="0" i="1" smtClean="0">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𝒯</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r>
                            <a:rPr lang="en-US" altLang="zh-CN" i="1">
                              <a:latin typeface="Cambria Math" panose="02040503050406030204" pitchFamily="18" charset="0"/>
                            </a:rPr>
                            <m:t>|</m:t>
                          </m:r>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sub>
                        <m:sup/>
                        <m:e>
                          <m:r>
                            <a:rPr lang="en-US" altLang="zh-CN" b="0" i="1" smtClean="0">
                              <a:latin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𝜙</m:t>
                              </m:r>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𝜙</m:t>
                                  </m:r>
                                </m:e>
                              </m:acc>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e>
                      </m:nary>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CD146E98-25EA-7F48-913E-19590BE9F415}"/>
                  </a:ext>
                </a:extLst>
              </p:cNvPr>
              <p:cNvSpPr txBox="1">
                <a:spLocks noRot="1" noChangeAspect="1" noMove="1" noResize="1" noEditPoints="1" noAdjustHandles="1" noChangeArrowheads="1" noChangeShapeType="1" noTextEdit="1"/>
              </p:cNvSpPr>
              <p:nvPr/>
            </p:nvSpPr>
            <p:spPr>
              <a:xfrm>
                <a:off x="3047343" y="3761174"/>
                <a:ext cx="6097314" cy="764505"/>
              </a:xfrm>
              <a:prstGeom prst="rect">
                <a:avLst/>
              </a:prstGeom>
              <a:blipFill>
                <a:blip r:embed="rId6"/>
                <a:stretch>
                  <a:fillRect t="-122951" b="-168852"/>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F1C56027-CE3E-4BE9-81A4-8EBA34B3DEC1}"/>
              </a:ext>
            </a:extLst>
          </p:cNvPr>
          <p:cNvSpPr txBox="1">
            <a:spLocks/>
          </p:cNvSpPr>
          <p:nvPr/>
        </p:nvSpPr>
        <p:spPr>
          <a:xfrm>
            <a:off x="469858" y="136619"/>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神经元输出和激活状态</a:t>
            </a:r>
            <a:endParaRPr kumimoji="1" lang="en-US" altLang="zh-CN" sz="3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40137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7C76F01B-4021-4D4D-9E45-5DC9F1D074E1}"/>
              </a:ext>
            </a:extLst>
          </p:cNvPr>
          <p:cNvSpPr txBox="1">
            <a:spLocks/>
          </p:cNvSpPr>
          <p:nvPr/>
        </p:nvSpPr>
        <p:spPr>
          <a:xfrm>
            <a:off x="469858" y="136619"/>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网络层激活分布</a:t>
            </a:r>
            <a:endParaRPr kumimoji="1" lang="en-US" altLang="zh-CN" sz="3600" dirty="0">
              <a:latin typeface="Microsoft YaHei" panose="020B0503020204020204" pitchFamily="34" charset="-122"/>
              <a:ea typeface="Microsoft YaHei" panose="020B0503020204020204" pitchFamily="34" charset="-122"/>
            </a:endParaRPr>
          </a:p>
        </p:txBody>
      </p:sp>
      <p:sp>
        <p:nvSpPr>
          <p:cNvPr id="6" name="内容占位符 5">
            <a:extLst>
              <a:ext uri="{FF2B5EF4-FFF2-40B4-BE49-F238E27FC236}">
                <a16:creationId xmlns:a16="http://schemas.microsoft.com/office/drawing/2014/main" id="{0961CD81-7D7A-A94C-BA10-87D65B29F4E0}"/>
              </a:ext>
            </a:extLst>
          </p:cNvPr>
          <p:cNvSpPr txBox="1">
            <a:spLocks/>
          </p:cNvSpPr>
          <p:nvPr/>
        </p:nvSpPr>
        <p:spPr>
          <a:xfrm>
            <a:off x="696877" y="1124744"/>
            <a:ext cx="10718732" cy="571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dirty="0">
                <a:latin typeface="Microsoft YaHei" panose="020B0503020204020204" pitchFamily="34" charset="-122"/>
                <a:ea typeface="Microsoft YaHei" panose="020B0503020204020204" pitchFamily="34" charset="-122"/>
              </a:rPr>
              <a:t>神经层级别的指标提供了两个模型之间</a:t>
            </a:r>
            <a:r>
              <a:rPr lang="zh-CN" altLang="en-US" sz="2400" b="1" dirty="0">
                <a:solidFill>
                  <a:srgbClr val="C00000"/>
                </a:solidFill>
                <a:latin typeface="Microsoft YaHei" panose="020B0503020204020204" pitchFamily="34" charset="-122"/>
                <a:ea typeface="Microsoft YaHei" panose="020B0503020204020204" pitchFamily="34" charset="-122"/>
              </a:rPr>
              <a:t>中间层输出差异</a:t>
            </a:r>
            <a:r>
              <a:rPr lang="zh-CN" altLang="en-US" sz="2400" dirty="0">
                <a:latin typeface="Microsoft YaHei" panose="020B0503020204020204" pitchFamily="34" charset="-122"/>
                <a:ea typeface="Microsoft YaHei" panose="020B0503020204020204" pitchFamily="34" charset="-122"/>
              </a:rPr>
              <a:t>的完整视图</a:t>
            </a:r>
            <a:endParaRPr lang="en-US" altLang="zh-CN" sz="2400" dirty="0">
              <a:latin typeface="Microsoft YaHei" panose="020B0503020204020204" pitchFamily="34" charset="-122"/>
              <a:ea typeface="Microsoft YaHei" panose="020B0503020204020204" pitchFamily="34" charset="-122"/>
            </a:endParaRPr>
          </a:p>
        </p:txBody>
      </p:sp>
      <p:sp>
        <p:nvSpPr>
          <p:cNvPr id="4" name="圆角矩形 3">
            <a:extLst>
              <a:ext uri="{FF2B5EF4-FFF2-40B4-BE49-F238E27FC236}">
                <a16:creationId xmlns:a16="http://schemas.microsoft.com/office/drawing/2014/main" id="{EA3D28EE-9ADD-9847-8A97-DCA324259233}"/>
              </a:ext>
            </a:extLst>
          </p:cNvPr>
          <p:cNvSpPr/>
          <p:nvPr/>
        </p:nvSpPr>
        <p:spPr>
          <a:xfrm>
            <a:off x="1573435" y="1969559"/>
            <a:ext cx="4222058" cy="448960"/>
          </a:xfrm>
          <a:prstGeom prst="round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rPr>
              <a:t>Def 5. LOD (Layer Output Distance)</a:t>
            </a:r>
          </a:p>
        </p:txBody>
      </p:sp>
      <p:sp>
        <p:nvSpPr>
          <p:cNvPr id="7" name="圆角矩形 6">
            <a:extLst>
              <a:ext uri="{FF2B5EF4-FFF2-40B4-BE49-F238E27FC236}">
                <a16:creationId xmlns:a16="http://schemas.microsoft.com/office/drawing/2014/main" id="{E841D245-1411-4F46-AD98-8DAC2D671140}"/>
              </a:ext>
            </a:extLst>
          </p:cNvPr>
          <p:cNvSpPr/>
          <p:nvPr/>
        </p:nvSpPr>
        <p:spPr>
          <a:xfrm>
            <a:off x="6638213" y="1953916"/>
            <a:ext cx="4574264" cy="448960"/>
          </a:xfrm>
          <a:prstGeom prst="round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rPr>
              <a:t>Def 6. LAD (Layer Activation Distance)</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013732B-D5CD-BA43-8578-AA8596ED15A3}"/>
                  </a:ext>
                </a:extLst>
              </p:cNvPr>
              <p:cNvSpPr txBox="1"/>
              <p:nvPr/>
            </p:nvSpPr>
            <p:spPr>
              <a:xfrm>
                <a:off x="469858" y="2776796"/>
                <a:ext cx="6097314"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𝐿𝑂𝐷</m:t>
                      </m:r>
                      <m:d>
                        <m:dPr>
                          <m:ctrlPr>
                            <a:rPr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𝑓</m:t>
                              </m:r>
                            </m:e>
                            <m:sup>
                              <m:r>
                                <a:rPr kumimoji="1" lang="en-US" altLang="zh-CN" b="0" i="1" smtClean="0">
                                  <a:latin typeface="Cambria Math" panose="02040503050406030204" pitchFamily="18" charset="0"/>
                                  <a:ea typeface="Cambria Math" panose="02040503050406030204" pitchFamily="18" charset="0"/>
                                </a:rPr>
                                <m:t>𝑙</m:t>
                              </m:r>
                            </m:sup>
                          </m:sSup>
                          <m:r>
                            <a:rPr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𝑓</m:t>
                                  </m:r>
                                </m:e>
                              </m:acc>
                            </m:e>
                            <m:sup>
                              <m:r>
                                <a:rPr lang="en-US" altLang="zh-CN" b="0" i="1" smtClean="0">
                                  <a:latin typeface="Cambria Math" panose="02040503050406030204" pitchFamily="18" charset="0"/>
                                </a:rPr>
                                <m:t>𝑙</m:t>
                              </m:r>
                            </m:sup>
                          </m:sSup>
                          <m:r>
                            <a:rPr kumimoji="1" lang="en-US" altLang="zh-CN" b="0" i="1" smtClean="0">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𝒯</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r>
                            <a:rPr lang="en-US" altLang="zh-CN" i="1">
                              <a:latin typeface="Cambria Math" panose="02040503050406030204" pitchFamily="18" charset="0"/>
                            </a:rPr>
                            <m:t>|</m:t>
                          </m:r>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sub>
                        <m:sup/>
                        <m:e>
                          <m:sSub>
                            <m:sSubPr>
                              <m:ctrlPr>
                                <a:rPr kumimoji="1" lang="en-US" altLang="zh-CN" b="0" i="1" smtClean="0">
                                  <a:latin typeface="Cambria Math" panose="02040503050406030204" pitchFamily="18" charset="0"/>
                                  <a:ea typeface="Cambria Math" panose="02040503050406030204" pitchFamily="18" charset="0"/>
                                </a:rPr>
                              </m:ctrlPr>
                            </m:sSubPr>
                            <m:e>
                              <m:d>
                                <m:dPr>
                                  <m:begChr m:val="|"/>
                                  <m:endChr m:val="|"/>
                                  <m:ctrlPr>
                                    <a:rPr kumimoji="1" lang="en-US" altLang="zh-CN" b="0" i="1" smtClean="0">
                                      <a:latin typeface="Cambria Math" panose="02040503050406030204" pitchFamily="18" charset="0"/>
                                      <a:ea typeface="Cambria Math" panose="02040503050406030204" pitchFamily="18" charset="0"/>
                                    </a:rPr>
                                  </m:ctrlPr>
                                </m:dPr>
                                <m:e>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𝑓</m:t>
                                      </m:r>
                                    </m:e>
                                    <m:sup>
                                      <m:r>
                                        <a:rPr kumimoji="1" lang="en-US" altLang="zh-CN" b="0" i="1" smtClean="0">
                                          <a:latin typeface="Cambria Math" panose="02040503050406030204" pitchFamily="18" charset="0"/>
                                          <a:ea typeface="Cambria Math" panose="02040503050406030204" pitchFamily="18" charset="0"/>
                                        </a:rPr>
                                        <m:t>𝑙</m:t>
                                      </m:r>
                                    </m:sup>
                                  </m:s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e>
                                  </m:d>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𝑓</m:t>
                                          </m:r>
                                        </m:e>
                                      </m:acc>
                                    </m:e>
                                    <m:sup>
                                      <m:r>
                                        <a:rPr lang="en-US" altLang="zh-CN" i="1">
                                          <a:latin typeface="Cambria Math" panose="02040503050406030204" pitchFamily="18" charset="0"/>
                                        </a:rPr>
                                        <m:t>𝑙</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𝑝</m:t>
                              </m:r>
                            </m:sub>
                          </m:sSub>
                        </m:e>
                      </m:nary>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F013732B-D5CD-BA43-8578-AA8596ED15A3}"/>
                  </a:ext>
                </a:extLst>
              </p:cNvPr>
              <p:cNvSpPr txBox="1">
                <a:spLocks noRot="1" noChangeAspect="1" noMove="1" noResize="1" noEditPoints="1" noAdjustHandles="1" noChangeArrowheads="1" noChangeShapeType="1" noTextEdit="1"/>
              </p:cNvSpPr>
              <p:nvPr/>
            </p:nvSpPr>
            <p:spPr>
              <a:xfrm>
                <a:off x="469858" y="2776796"/>
                <a:ext cx="6097314" cy="764505"/>
              </a:xfrm>
              <a:prstGeom prst="rect">
                <a:avLst/>
              </a:prstGeom>
              <a:blipFill>
                <a:blip r:embed="rId3"/>
                <a:stretch>
                  <a:fillRect t="-121311" b="-1704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A104E4C-33DF-AC4E-B8F5-A4984C2E966F}"/>
                  </a:ext>
                </a:extLst>
              </p:cNvPr>
              <p:cNvSpPr txBox="1"/>
              <p:nvPr/>
            </p:nvSpPr>
            <p:spPr>
              <a:xfrm>
                <a:off x="5613427" y="2518108"/>
                <a:ext cx="6097314" cy="9003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𝐿𝐴𝐷</m:t>
                      </m:r>
                      <m:d>
                        <m:dPr>
                          <m:ctrlPr>
                            <a:rPr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𝑓</m:t>
                              </m:r>
                            </m:e>
                            <m:sup>
                              <m:r>
                                <a:rPr kumimoji="1" lang="en-US" altLang="zh-CN" b="0" i="1" smtClean="0">
                                  <a:latin typeface="Cambria Math" panose="02040503050406030204" pitchFamily="18" charset="0"/>
                                  <a:ea typeface="Cambria Math" panose="02040503050406030204" pitchFamily="18" charset="0"/>
                                </a:rPr>
                                <m:t>𝑙</m:t>
                              </m:r>
                            </m:sup>
                          </m:sSup>
                          <m:r>
                            <a:rPr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𝑓</m:t>
                                  </m:r>
                                </m:e>
                              </m:acc>
                            </m:e>
                            <m:sup>
                              <m:r>
                                <a:rPr lang="en-US" altLang="zh-CN" b="0" i="1" smtClean="0">
                                  <a:latin typeface="Cambria Math" panose="02040503050406030204" pitchFamily="18" charset="0"/>
                                </a:rPr>
                                <m:t>𝑙</m:t>
                              </m:r>
                            </m:sup>
                          </m:sSup>
                          <m:r>
                            <a:rPr kumimoji="1" lang="en-US" altLang="zh-CN" b="0" i="1" smtClean="0">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𝒯</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𝑙</m:t>
                              </m:r>
                            </m:sub>
                          </m:sSub>
                          <m:r>
                            <a:rPr lang="en-US" altLang="zh-CN" i="1">
                              <a:latin typeface="Cambria Math" panose="02040503050406030204" pitchFamily="18" charset="0"/>
                            </a:rPr>
                            <m:t>|</m:t>
                          </m:r>
                        </m:den>
                      </m:f>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up>
                        <m:e>
                          <m:r>
                            <a:rPr lang="en-US" altLang="zh-CN" i="1">
                              <a:latin typeface="Cambria Math" panose="02040503050406030204" pitchFamily="18" charset="0"/>
                            </a:rPr>
                            <m:t>𝑁𝐴𝐷</m:t>
                          </m:r>
                          <m:d>
                            <m:dPr>
                              <m:ctrlPr>
                                <a:rPr lang="en-US" altLang="zh-CN" i="1">
                                  <a:latin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𝜙</m:t>
                                  </m:r>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𝜙</m:t>
                                      </m:r>
                                    </m:e>
                                  </m:acc>
                                </m:e>
                                <m:sub>
                                  <m:r>
                                    <a:rPr kumimoji="1" lang="en-US" altLang="zh-CN" i="1">
                                      <a:latin typeface="Cambria Math" panose="02040503050406030204" pitchFamily="18" charset="0"/>
                                      <a:ea typeface="Cambria Math" panose="02040503050406030204" pitchFamily="18" charset="0"/>
                                    </a:rPr>
                                    <m:t>𝑙</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𝑖</m:t>
                                  </m:r>
                                </m:sub>
                              </m:sSub>
                              <m:r>
                                <a:rPr kumimoji="1" lang="en-US" altLang="zh-CN" i="1">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𝒯</m:t>
                              </m:r>
                            </m:e>
                          </m:d>
                        </m:e>
                      </m:nary>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7A104E4C-33DF-AC4E-B8F5-A4984C2E966F}"/>
                  </a:ext>
                </a:extLst>
              </p:cNvPr>
              <p:cNvSpPr txBox="1">
                <a:spLocks noRot="1" noChangeAspect="1" noMove="1" noResize="1" noEditPoints="1" noAdjustHandles="1" noChangeArrowheads="1" noChangeShapeType="1" noTextEdit="1"/>
              </p:cNvSpPr>
              <p:nvPr/>
            </p:nvSpPr>
            <p:spPr>
              <a:xfrm>
                <a:off x="5613427" y="2518108"/>
                <a:ext cx="6097314" cy="900375"/>
              </a:xfrm>
              <a:prstGeom prst="rect">
                <a:avLst/>
              </a:prstGeom>
              <a:blipFill>
                <a:blip r:embed="rId4"/>
                <a:stretch>
                  <a:fillRect t="-90278" b="-14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C7EC66BB-5E51-724B-9E45-EAB6289DC53B}"/>
                  </a:ext>
                </a:extLst>
              </p:cNvPr>
              <p:cNvSpPr/>
              <p:nvPr/>
            </p:nvSpPr>
            <p:spPr>
              <a:xfrm>
                <a:off x="1021640" y="3576572"/>
                <a:ext cx="10393969" cy="1039074"/>
              </a:xfrm>
              <a:prstGeom prst="round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rPr>
                  <a:t>Def 7. JSD (Jensen-</a:t>
                </a:r>
                <a:r>
                  <a:rPr lang="en-US" altLang="zh-CN" b="1" dirty="0" err="1">
                    <a:solidFill>
                      <a:schemeClr val="tx1"/>
                    </a:solidFill>
                    <a:latin typeface="Microsoft YaHei" panose="020B0503020204020204" pitchFamily="34" charset="-122"/>
                    <a:ea typeface="Microsoft YaHei" panose="020B0503020204020204" pitchFamily="34" charset="-122"/>
                    <a:cs typeface="Baghdad" pitchFamily="2" charset="-78"/>
                  </a:rPr>
                  <a:t>Shanon</a:t>
                </a:r>
                <a:r>
                  <a:rPr lang="en-US" altLang="zh-CN" b="1" dirty="0">
                    <a:solidFill>
                      <a:schemeClr val="tx1"/>
                    </a:solidFill>
                    <a:latin typeface="Microsoft YaHei" panose="020B0503020204020204" pitchFamily="34" charset="-122"/>
                    <a:ea typeface="Microsoft YaHei" panose="020B0503020204020204" pitchFamily="34" charset="-122"/>
                    <a:cs typeface="Baghdad" pitchFamily="2" charset="-78"/>
                  </a:rPr>
                  <a:t> Distance)</a:t>
                </a:r>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Let </a:t>
                </a:r>
                <a14:m>
                  <m:oMath xmlns:m="http://schemas.openxmlformats.org/officeDocument/2006/math">
                    <m:sSup>
                      <m:sSupPr>
                        <m:ctrlPr>
                          <a:rPr kumimoji="1" lang="en-US" altLang="zh-CN" b="0" i="1" smtClean="0">
                            <a:solidFill>
                              <a:schemeClr val="tx1"/>
                            </a:solidFill>
                            <a:latin typeface="Cambria Math" panose="02040503050406030204" pitchFamily="18" charset="0"/>
                            <a:ea typeface="Cambria Math" panose="02040503050406030204" pitchFamily="18" charset="0"/>
                          </a:rPr>
                        </m:ctrlPr>
                      </m:sSupPr>
                      <m:e>
                        <m:r>
                          <a:rPr kumimoji="1" lang="en-US" altLang="zh-CN" b="0" i="1" smtClean="0">
                            <a:solidFill>
                              <a:schemeClr val="tx1"/>
                            </a:solidFill>
                            <a:latin typeface="Cambria Math" panose="02040503050406030204" pitchFamily="18" charset="0"/>
                            <a:ea typeface="Cambria Math" panose="02040503050406030204" pitchFamily="18" charset="0"/>
                          </a:rPr>
                          <m:t>𝑓</m:t>
                        </m:r>
                      </m:e>
                      <m:sup>
                        <m:r>
                          <a:rPr kumimoji="1" lang="en-US" altLang="zh-CN" b="0" i="1" smtClean="0">
                            <a:solidFill>
                              <a:schemeClr val="tx1"/>
                            </a:solidFill>
                            <a:latin typeface="Cambria Math" panose="02040503050406030204" pitchFamily="18" charset="0"/>
                            <a:ea typeface="Cambria Math" panose="02040503050406030204" pitchFamily="18" charset="0"/>
                          </a:rPr>
                          <m:t>𝐿</m:t>
                        </m:r>
                      </m:sup>
                    </m:sSup>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and</a:t>
                </a:r>
                <a:r>
                  <a:rPr kumimoji="1" lang="en-US" altLang="zh-CN" dirty="0">
                    <a:solidFill>
                      <a:schemeClr val="tx1"/>
                    </a:solidFill>
                    <a:latin typeface="Microsoft YaHei" panose="020B0503020204020204" pitchFamily="34" charset="-122"/>
                    <a:ea typeface="Microsoft YaHei" panose="020B0503020204020204" pitchFamily="34" charset="-122"/>
                  </a:rPr>
                  <a:t> </a:t>
                </a:r>
                <a14:m>
                  <m:oMath xmlns:m="http://schemas.openxmlformats.org/officeDocument/2006/math">
                    <m:sSup>
                      <m:sSupPr>
                        <m:ctrlPr>
                          <a:rPr kumimoji="1" lang="en-US" altLang="zh-CN" i="1">
                            <a:solidFill>
                              <a:schemeClr val="tx1"/>
                            </a:solidFill>
                            <a:latin typeface="Cambria Math" panose="02040503050406030204" pitchFamily="18" charset="0"/>
                            <a:ea typeface="Cambria Math" panose="02040503050406030204" pitchFamily="18" charset="0"/>
                          </a:rPr>
                        </m:ctrlPr>
                      </m:sSupPr>
                      <m:e>
                        <m:acc>
                          <m:accPr>
                            <m:chr m:val="̂"/>
                            <m:ctrlPr>
                              <a:rPr kumimoji="1" lang="en-US" altLang="zh-CN" i="1">
                                <a:solidFill>
                                  <a:schemeClr val="tx1"/>
                                </a:solidFill>
                                <a:latin typeface="Cambria Math" panose="02040503050406030204" pitchFamily="18" charset="0"/>
                                <a:ea typeface="Cambria Math" panose="02040503050406030204" pitchFamily="18" charset="0"/>
                              </a:rPr>
                            </m:ctrlPr>
                          </m:accPr>
                          <m:e>
                            <m:r>
                              <a:rPr kumimoji="1" lang="en-US" altLang="zh-CN" i="1">
                                <a:solidFill>
                                  <a:schemeClr val="tx1"/>
                                </a:solidFill>
                                <a:latin typeface="Cambria Math" panose="02040503050406030204" pitchFamily="18" charset="0"/>
                                <a:ea typeface="Cambria Math" panose="02040503050406030204" pitchFamily="18" charset="0"/>
                              </a:rPr>
                              <m:t>𝑓</m:t>
                            </m:r>
                          </m:e>
                        </m:acc>
                      </m:e>
                      <m:sup>
                        <m:r>
                          <a:rPr kumimoji="1" lang="en-US" altLang="zh-CN" b="0" i="1" smtClean="0">
                            <a:solidFill>
                              <a:schemeClr val="tx1"/>
                            </a:solidFill>
                            <a:latin typeface="Cambria Math" panose="02040503050406030204" pitchFamily="18" charset="0"/>
                            <a:ea typeface="Cambria Math" panose="02040503050406030204" pitchFamily="18" charset="0"/>
                          </a:rPr>
                          <m:t>𝐿</m:t>
                        </m:r>
                      </m:sup>
                    </m:sSup>
                    <m:r>
                      <a:rPr lang="en-US" altLang="zh-CN" i="1">
                        <a:solidFill>
                          <a:schemeClr val="tx1"/>
                        </a:solidFill>
                        <a:latin typeface="Cambria Math" panose="02040503050406030204" pitchFamily="18" charset="0"/>
                      </a:rPr>
                      <m:t> </m:t>
                    </m:r>
                  </m:oMath>
                </a14:m>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denote the output functions (output layer) of the victim model and the suspect model, </a:t>
                </a:r>
                <a:r>
                  <a:rPr lang="en-US" altLang="zh-CN" i="1" dirty="0">
                    <a:solidFill>
                      <a:schemeClr val="tx1"/>
                    </a:solidFill>
                    <a:latin typeface="Microsoft YaHei" panose="020B0503020204020204" pitchFamily="34" charset="-122"/>
                    <a:ea typeface="Microsoft YaHei" panose="020B0503020204020204" pitchFamily="34" charset="-122"/>
                    <a:cs typeface="Baghdad" pitchFamily="2" charset="-78"/>
                  </a:rPr>
                  <a:t>JSD</a:t>
                </a:r>
                <a:r>
                  <a:rPr lang="en-US" altLang="zh-CN" dirty="0">
                    <a:solidFill>
                      <a:schemeClr val="tx1"/>
                    </a:solidFill>
                    <a:latin typeface="Microsoft YaHei" panose="020B0503020204020204" pitchFamily="34" charset="-122"/>
                    <a:ea typeface="Microsoft YaHei" panose="020B0503020204020204" pitchFamily="34" charset="-122"/>
                    <a:cs typeface="Baghdad" pitchFamily="2" charset="-78"/>
                  </a:rPr>
                  <a:t> measures the similarly of two probability distributions:  </a:t>
                </a:r>
              </a:p>
            </p:txBody>
          </p:sp>
        </mc:Choice>
        <mc:Fallback xmlns="">
          <p:sp>
            <p:nvSpPr>
              <p:cNvPr id="10" name="圆角矩形 9">
                <a:extLst>
                  <a:ext uri="{FF2B5EF4-FFF2-40B4-BE49-F238E27FC236}">
                    <a16:creationId xmlns:a16="http://schemas.microsoft.com/office/drawing/2014/main" id="{C7EC66BB-5E51-724B-9E45-EAB6289DC53B}"/>
                  </a:ext>
                </a:extLst>
              </p:cNvPr>
              <p:cNvSpPr>
                <a:spLocks noRot="1" noChangeAspect="1" noMove="1" noResize="1" noEditPoints="1" noAdjustHandles="1" noChangeArrowheads="1" noChangeShapeType="1" noTextEdit="1"/>
              </p:cNvSpPr>
              <p:nvPr/>
            </p:nvSpPr>
            <p:spPr>
              <a:xfrm>
                <a:off x="1021640" y="3576572"/>
                <a:ext cx="10393969" cy="1039074"/>
              </a:xfrm>
              <a:prstGeom prst="roundRect">
                <a:avLst/>
              </a:prstGeom>
              <a:blipFill>
                <a:blip r:embed="rId5"/>
                <a:stretch>
                  <a:fillRect b="-722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E714346-58E1-FF40-A3C2-E6493E4FE85A}"/>
                  </a:ext>
                </a:extLst>
              </p:cNvPr>
              <p:cNvSpPr txBox="1"/>
              <p:nvPr/>
            </p:nvSpPr>
            <p:spPr>
              <a:xfrm>
                <a:off x="1429607" y="4615646"/>
                <a:ext cx="9578033"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𝐽𝑆𝐷</m:t>
                      </m:r>
                      <m:d>
                        <m:dPr>
                          <m:ctrlPr>
                            <a:rPr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𝑓</m:t>
                              </m:r>
                            </m:e>
                            <m:sup>
                              <m:r>
                                <a:rPr kumimoji="1" lang="en-US" altLang="zh-CN" b="0" i="1" smtClean="0">
                                  <a:latin typeface="Cambria Math" panose="02040503050406030204" pitchFamily="18" charset="0"/>
                                  <a:ea typeface="Cambria Math" panose="02040503050406030204" pitchFamily="18" charset="0"/>
                                </a:rPr>
                                <m:t>𝐿</m:t>
                              </m:r>
                            </m:sup>
                          </m:sSup>
                          <m:r>
                            <a:rPr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𝑓</m:t>
                                  </m:r>
                                </m:e>
                              </m:acc>
                            </m:e>
                            <m:sup>
                              <m:r>
                                <a:rPr lang="en-US" altLang="zh-CN" b="0" i="1" smtClean="0">
                                  <a:latin typeface="Cambria Math" panose="02040503050406030204" pitchFamily="18" charset="0"/>
                                </a:rPr>
                                <m:t>𝐿</m:t>
                              </m:r>
                            </m:sup>
                          </m:sSup>
                          <m:r>
                            <a:rPr kumimoji="1" lang="en-US" altLang="zh-CN" b="0" i="1" smtClean="0">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𝒯</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r>
                            <a:rPr lang="en-US" altLang="zh-CN" i="1">
                              <a:latin typeface="Cambria Math" panose="02040503050406030204" pitchFamily="18" charset="0"/>
                            </a:rPr>
                            <m:t>|</m:t>
                          </m:r>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sub>
                        <m:sup/>
                        <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𝐿</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𝐾𝐿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𝑓</m:t>
                                      </m:r>
                                    </m:e>
                                  </m:acc>
                                </m:e>
                                <m:sup>
                                  <m:r>
                                    <a:rPr lang="en-US" altLang="zh-CN" i="1">
                                      <a:latin typeface="Cambria Math" panose="02040503050406030204" pitchFamily="18" charset="0"/>
                                    </a:rPr>
                                    <m:t>𝐿</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𝑄</m:t>
                              </m:r>
                            </m:e>
                          </m:d>
                          <m:r>
                            <a:rPr lang="en-US" altLang="zh-CN" b="0" i="1" smtClean="0">
                              <a:latin typeface="Cambria Math" panose="02040503050406030204" pitchFamily="18" charset="0"/>
                            </a:rPr>
                            <m:t>,</m:t>
                          </m:r>
                          <m:r>
                            <a:rPr lang="en-US" altLang="zh-CN" i="1" smtClean="0">
                              <a:latin typeface="Cambria Math" panose="02040503050406030204" pitchFamily="18" charset="0"/>
                            </a:rPr>
                            <m:t> </m:t>
                          </m:r>
                        </m:e>
                      </m:nary>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9E714346-58E1-FF40-A3C2-E6493E4FE85A}"/>
                  </a:ext>
                </a:extLst>
              </p:cNvPr>
              <p:cNvSpPr txBox="1">
                <a:spLocks noRot="1" noChangeAspect="1" noMove="1" noResize="1" noEditPoints="1" noAdjustHandles="1" noChangeArrowheads="1" noChangeShapeType="1" noTextEdit="1"/>
              </p:cNvSpPr>
              <p:nvPr/>
            </p:nvSpPr>
            <p:spPr>
              <a:xfrm>
                <a:off x="1429607" y="4615646"/>
                <a:ext cx="9578033" cy="764505"/>
              </a:xfrm>
              <a:prstGeom prst="rect">
                <a:avLst/>
              </a:prstGeom>
              <a:blipFill>
                <a:blip r:embed="rId6"/>
                <a:stretch>
                  <a:fillRect t="-122951" b="-1704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D15C6FF-3F8D-CE46-B8F2-6267A523F6AD}"/>
                  </a:ext>
                </a:extLst>
              </p:cNvPr>
              <p:cNvSpPr txBox="1"/>
              <p:nvPr/>
            </p:nvSpPr>
            <p:spPr>
              <a:xfrm>
                <a:off x="3047343" y="5482129"/>
                <a:ext cx="6097314"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𝐿</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𝑓</m:t>
                              </m:r>
                            </m:e>
                          </m:acc>
                        </m:e>
                        <m:sup>
                          <m:r>
                            <a:rPr lang="en-US" altLang="zh-CN" i="1">
                              <a:latin typeface="Cambria Math" panose="02040503050406030204" pitchFamily="18" charset="0"/>
                            </a:rPr>
                            <m:t>𝐿</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oMath>
                  </m:oMathPara>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BD15C6FF-3F8D-CE46-B8F2-6267A523F6AD}"/>
                  </a:ext>
                </a:extLst>
              </p:cNvPr>
              <p:cNvSpPr txBox="1">
                <a:spLocks noRot="1" noChangeAspect="1" noMove="1" noResize="1" noEditPoints="1" noAdjustHandles="1" noChangeArrowheads="1" noChangeShapeType="1" noTextEdit="1"/>
              </p:cNvSpPr>
              <p:nvPr/>
            </p:nvSpPr>
            <p:spPr>
              <a:xfrm>
                <a:off x="3047343" y="5482129"/>
                <a:ext cx="6097314" cy="610936"/>
              </a:xfrm>
              <a:prstGeom prst="rect">
                <a:avLst/>
              </a:prstGeom>
              <a:blipFill>
                <a:blip r:embed="rId7"/>
                <a:stretch>
                  <a:fillRect b="-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9620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B100104-ACB9-D84E-8D83-7A795F54E66C}"/>
              </a:ext>
            </a:extLst>
          </p:cNvPr>
          <p:cNvSpPr txBox="1">
            <a:spLocks/>
          </p:cNvSpPr>
          <p:nvPr/>
        </p:nvSpPr>
        <p:spPr>
          <a:xfrm>
            <a:off x="469858" y="116632"/>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测试用例生成</a:t>
            </a:r>
          </a:p>
        </p:txBody>
      </p:sp>
      <p:sp>
        <p:nvSpPr>
          <p:cNvPr id="7" name="内容占位符 5">
            <a:extLst>
              <a:ext uri="{FF2B5EF4-FFF2-40B4-BE49-F238E27FC236}">
                <a16:creationId xmlns:a16="http://schemas.microsoft.com/office/drawing/2014/main" id="{775DDDCE-FC2B-5E47-9DA7-2126C570048C}"/>
              </a:ext>
            </a:extLst>
          </p:cNvPr>
          <p:cNvSpPr txBox="1">
            <a:spLocks/>
          </p:cNvSpPr>
          <p:nvPr/>
        </p:nvSpPr>
        <p:spPr>
          <a:xfrm>
            <a:off x="710978" y="686397"/>
            <a:ext cx="10515600" cy="5351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altLang="zh-CN" sz="2400" dirty="0">
              <a:latin typeface="Microsoft YaHei" panose="020B0503020204020204" pitchFamily="34" charset="-122"/>
              <a:ea typeface="Microsoft YaHei" panose="020B0503020204020204" pitchFamily="34" charset="-122"/>
              <a:cs typeface="Baghdad" pitchFamily="2" charset="-78"/>
            </a:endParaRPr>
          </a:p>
          <a:p>
            <a:pPr>
              <a:lnSpc>
                <a:spcPct val="150000"/>
              </a:lnSpc>
            </a:pPr>
            <a:r>
              <a:rPr lang="zh-CN" altLang="en-US" sz="2400" dirty="0">
                <a:latin typeface="Microsoft YaHei" panose="020B0503020204020204" pitchFamily="34" charset="-122"/>
                <a:ea typeface="Microsoft YaHei" panose="020B0503020204020204" pitchFamily="34" charset="-122"/>
                <a:cs typeface="Baghdad" pitchFamily="2" charset="-78"/>
              </a:rPr>
              <a:t>为了充分利用好提出的测试指标，我们需要</a:t>
            </a:r>
            <a:r>
              <a:rPr lang="zh-CN" altLang="en-US" sz="2400" b="1" dirty="0">
                <a:solidFill>
                  <a:srgbClr val="C00000"/>
                </a:solidFill>
                <a:latin typeface="Microsoft YaHei" panose="020B0503020204020204" pitchFamily="34" charset="-122"/>
                <a:ea typeface="Microsoft YaHei" panose="020B0503020204020204" pitchFamily="34" charset="-122"/>
                <a:cs typeface="Baghdad" pitchFamily="2" charset="-78"/>
              </a:rPr>
              <a:t>放大窃取模型与源模型之间的相似性</a:t>
            </a:r>
            <a:r>
              <a:rPr lang="zh-CN" altLang="en-US" sz="2400" dirty="0">
                <a:latin typeface="Microsoft YaHei" panose="020B0503020204020204" pitchFamily="34" charset="-122"/>
                <a:ea typeface="Microsoft YaHei" panose="020B0503020204020204" pitchFamily="34" charset="-122"/>
                <a:cs typeface="Baghdad" pitchFamily="2" charset="-78"/>
              </a:rPr>
              <a:t>，同时最小化非窃取模型 </a:t>
            </a:r>
            <a:r>
              <a:rPr lang="en-US" altLang="zh-CN" sz="2400" dirty="0">
                <a:latin typeface="Microsoft YaHei" panose="020B0503020204020204" pitchFamily="34" charset="-122"/>
                <a:ea typeface="Microsoft YaHei" panose="020B0503020204020204" pitchFamily="34" charset="-122"/>
                <a:cs typeface="Baghdad" pitchFamily="2" charset="-78"/>
              </a:rPr>
              <a:t>(</a:t>
            </a:r>
            <a:r>
              <a:rPr lang="zh-CN" altLang="en-US" sz="2400" dirty="0">
                <a:latin typeface="Microsoft YaHei" panose="020B0503020204020204" pitchFamily="34" charset="-122"/>
                <a:ea typeface="Microsoft YaHei" panose="020B0503020204020204" pitchFamily="34" charset="-122"/>
                <a:cs typeface="Baghdad" pitchFamily="2" charset="-78"/>
              </a:rPr>
              <a:t>独立训练</a:t>
            </a:r>
            <a:r>
              <a:rPr lang="en-US" altLang="zh-CN" sz="2400" dirty="0">
                <a:latin typeface="Microsoft YaHei" panose="020B0503020204020204" pitchFamily="34" charset="-122"/>
                <a:ea typeface="Microsoft YaHei" panose="020B0503020204020204" pitchFamily="34" charset="-122"/>
                <a:cs typeface="Baghdad" pitchFamily="2" charset="-78"/>
              </a:rPr>
              <a:t>) </a:t>
            </a:r>
            <a:r>
              <a:rPr lang="zh-CN" altLang="en-US" sz="2400" dirty="0">
                <a:latin typeface="Microsoft YaHei" panose="020B0503020204020204" pitchFamily="34" charset="-122"/>
                <a:ea typeface="Microsoft YaHei" panose="020B0503020204020204" pitchFamily="34" charset="-122"/>
                <a:cs typeface="Baghdad" pitchFamily="2" charset="-78"/>
              </a:rPr>
              <a:t>和源模型的相似性。</a:t>
            </a:r>
            <a:endParaRPr lang="en-US" altLang="zh-CN" sz="2400" dirty="0">
              <a:latin typeface="Microsoft YaHei" panose="020B0503020204020204" pitchFamily="34" charset="-122"/>
              <a:ea typeface="Microsoft YaHei" panose="020B0503020204020204" pitchFamily="34" charset="-122"/>
              <a:cs typeface="Baghdad" pitchFamily="2" charset="-78"/>
            </a:endParaRPr>
          </a:p>
          <a:p>
            <a:pPr>
              <a:lnSpc>
                <a:spcPct val="150000"/>
              </a:lnSpc>
            </a:pPr>
            <a:r>
              <a:rPr lang="zh-CN" altLang="en-US" sz="2400" dirty="0">
                <a:latin typeface="Microsoft YaHei" panose="020B0503020204020204" pitchFamily="34" charset="-122"/>
                <a:ea typeface="Microsoft YaHei" panose="020B0503020204020204" pitchFamily="34" charset="-122"/>
                <a:cs typeface="Baghdad" pitchFamily="2" charset="-78"/>
              </a:rPr>
              <a:t>测试用例应根据不同设置（即黑盒与白盒）分别生成。</a:t>
            </a:r>
            <a:endParaRPr lang="en-US" altLang="zh-CN" sz="2400" dirty="0">
              <a:latin typeface="Microsoft YaHei" panose="020B0503020204020204" pitchFamily="34" charset="-122"/>
              <a:ea typeface="Microsoft YaHei" panose="020B0503020204020204" pitchFamily="34" charset="-122"/>
              <a:cs typeface="Baghdad" pitchFamily="2" charset="-78"/>
            </a:endParaRPr>
          </a:p>
          <a:p>
            <a:pPr lvl="1">
              <a:lnSpc>
                <a:spcPct val="150000"/>
              </a:lnSpc>
            </a:pPr>
            <a:endParaRPr lang="en-US" altLang="zh-CN" sz="2000" dirty="0">
              <a:latin typeface="Microsoft YaHei" panose="020B0503020204020204" pitchFamily="34" charset="-122"/>
              <a:ea typeface="Microsoft YaHei" panose="020B0503020204020204" pitchFamily="34" charset="-122"/>
            </a:endParaRPr>
          </a:p>
          <a:p>
            <a:pPr>
              <a:lnSpc>
                <a:spcPct val="150000"/>
              </a:lnSpc>
            </a:pPr>
            <a:endParaRPr lang="en-US" altLang="zh-CN" sz="2400" dirty="0">
              <a:latin typeface="Microsoft YaHei" panose="020B0503020204020204" pitchFamily="34" charset="-122"/>
              <a:ea typeface="Microsoft YaHei" panose="020B0503020204020204" pitchFamily="34" charset="-122"/>
            </a:endParaRPr>
          </a:p>
        </p:txBody>
      </p:sp>
      <p:pic>
        <p:nvPicPr>
          <p:cNvPr id="2050" name="Picture 2" descr="See the source image">
            <a:extLst>
              <a:ext uri="{FF2B5EF4-FFF2-40B4-BE49-F238E27FC236}">
                <a16:creationId xmlns:a16="http://schemas.microsoft.com/office/drawing/2014/main" id="{4C375E91-6347-4C46-948B-F35ED5831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747" y="2749892"/>
            <a:ext cx="3421711" cy="342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497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5image39164416">
            <a:extLst>
              <a:ext uri="{FF2B5EF4-FFF2-40B4-BE49-F238E27FC236}">
                <a16:creationId xmlns:a16="http://schemas.microsoft.com/office/drawing/2014/main" id="{50E25945-9D80-E046-988F-6647A6270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30" y="2033301"/>
            <a:ext cx="3803089" cy="3478963"/>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5">
            <a:extLst>
              <a:ext uri="{FF2B5EF4-FFF2-40B4-BE49-F238E27FC236}">
                <a16:creationId xmlns:a16="http://schemas.microsoft.com/office/drawing/2014/main" id="{775DDDCE-FC2B-5E47-9DA7-2126C570048C}"/>
              </a:ext>
            </a:extLst>
          </p:cNvPr>
          <p:cNvSpPr txBox="1">
            <a:spLocks/>
          </p:cNvSpPr>
          <p:nvPr/>
        </p:nvSpPr>
        <p:spPr>
          <a:xfrm>
            <a:off x="1077634" y="1124744"/>
            <a:ext cx="10515600" cy="577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400" dirty="0">
                <a:latin typeface="Microsoft YaHei" panose="020B0503020204020204" pitchFamily="34" charset="-122"/>
                <a:ea typeface="Microsoft YaHei" panose="020B0503020204020204" pitchFamily="34" charset="-122"/>
                <a:cs typeface="Baghdad" pitchFamily="2" charset="-78"/>
              </a:rPr>
              <a:t>黑盒场景：使用对抗样本作为测试集 𝒯</a:t>
            </a:r>
            <a:endParaRPr lang="en-US" altLang="zh-CN" sz="2400" dirty="0">
              <a:latin typeface="Microsoft YaHei" panose="020B0503020204020204" pitchFamily="34" charset="-122"/>
              <a:ea typeface="Microsoft YaHei" panose="020B0503020204020204" pitchFamily="34" charset="-122"/>
              <a:cs typeface="Baghdad" pitchFamily="2" charset="-78"/>
            </a:endParaRPr>
          </a:p>
          <a:p>
            <a:pPr algn="ctr">
              <a:lnSpc>
                <a:spcPct val="100000"/>
              </a:lnSpc>
            </a:pPr>
            <a:endParaRPr lang="en-US" altLang="zh-CN" sz="2400" dirty="0">
              <a:latin typeface="Microsoft YaHei" panose="020B0503020204020204" pitchFamily="34" charset="-122"/>
              <a:ea typeface="Microsoft YaHei" panose="020B0503020204020204" pitchFamily="34" charset="-122"/>
            </a:endParaRPr>
          </a:p>
        </p:txBody>
      </p:sp>
      <p:sp>
        <p:nvSpPr>
          <p:cNvPr id="9" name="圆角矩形 8">
            <a:extLst>
              <a:ext uri="{FF2B5EF4-FFF2-40B4-BE49-F238E27FC236}">
                <a16:creationId xmlns:a16="http://schemas.microsoft.com/office/drawing/2014/main" id="{CEB008E0-E0E7-FE41-8A81-54C8F6F4F915}"/>
              </a:ext>
            </a:extLst>
          </p:cNvPr>
          <p:cNvSpPr/>
          <p:nvPr/>
        </p:nvSpPr>
        <p:spPr>
          <a:xfrm>
            <a:off x="4937329" y="2155154"/>
            <a:ext cx="6531861" cy="960876"/>
          </a:xfrm>
          <a:prstGeom prst="roundRect">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solidFill>
                <a:latin typeface="Microsoft YaHei" panose="020B0503020204020204" pitchFamily="34" charset="-122"/>
                <a:ea typeface="Microsoft YaHei" panose="020B0503020204020204" pitchFamily="34" charset="-122"/>
              </a:rPr>
              <a:t>微调和剪枝的模型</a:t>
            </a:r>
            <a:r>
              <a:rPr lang="zh-CN" altLang="en-US" sz="2000" dirty="0">
                <a:solidFill>
                  <a:schemeClr val="tx1"/>
                </a:solidFill>
                <a:effectLst/>
                <a:latin typeface="Microsoft YaHei" panose="020B0503020204020204" pitchFamily="34" charset="-122"/>
                <a:ea typeface="Microsoft YaHei" panose="020B0503020204020204" pitchFamily="34" charset="-122"/>
              </a:rPr>
              <a:t>都是从源模型得到的衍生模型，应该与源模型保持类似的决策边界</a:t>
            </a:r>
            <a:endParaRPr lang="en-US" altLang="zh-CN" sz="2000" dirty="0">
              <a:solidFill>
                <a:schemeClr val="tx1"/>
              </a:solidFill>
              <a:effectLst/>
              <a:latin typeface="Microsoft YaHei" panose="020B0503020204020204" pitchFamily="34" charset="-122"/>
              <a:ea typeface="Microsoft YaHei" panose="020B0503020204020204" pitchFamily="34" charset="-122"/>
            </a:endParaRPr>
          </a:p>
        </p:txBody>
      </p:sp>
      <p:sp>
        <p:nvSpPr>
          <p:cNvPr id="10" name="圆角矩形 9">
            <a:extLst>
              <a:ext uri="{FF2B5EF4-FFF2-40B4-BE49-F238E27FC236}">
                <a16:creationId xmlns:a16="http://schemas.microsoft.com/office/drawing/2014/main" id="{EF93EA7A-8CEB-D84F-BA1D-3C10F1A63372}"/>
              </a:ext>
            </a:extLst>
          </p:cNvPr>
          <p:cNvSpPr/>
          <p:nvPr/>
        </p:nvSpPr>
        <p:spPr>
          <a:xfrm>
            <a:off x="4937330" y="3231970"/>
            <a:ext cx="6531861" cy="1493174"/>
          </a:xfrm>
          <a:prstGeom prst="roundRect">
            <a:avLst/>
          </a:prstGeom>
          <a:solidFill>
            <a:schemeClr val="accent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solidFill>
                <a:effectLst/>
                <a:latin typeface="Microsoft YaHei" panose="020B0503020204020204" pitchFamily="34" charset="-122"/>
                <a:ea typeface="Microsoft YaHei" panose="020B0503020204020204" pitchFamily="34" charset="-122"/>
              </a:rPr>
              <a:t>虽然模型窃取是从头开始训练新的模型，但会逐渐模仿源者模型的决策行为（边界），模型提取得越好，副本与源模型越相似，并且越容易被测出来</a:t>
            </a:r>
            <a:endParaRPr lang="en-US" altLang="zh-CN" sz="2000" dirty="0">
              <a:solidFill>
                <a:schemeClr val="tx1"/>
              </a:solidFill>
              <a:latin typeface="Microsoft YaHei" panose="020B0503020204020204" pitchFamily="34" charset="-122"/>
              <a:ea typeface="Microsoft YaHei" panose="020B0503020204020204" pitchFamily="34" charset="-122"/>
            </a:endParaRPr>
          </a:p>
        </p:txBody>
      </p:sp>
      <p:sp>
        <p:nvSpPr>
          <p:cNvPr id="8" name="标题 1">
            <a:extLst>
              <a:ext uri="{FF2B5EF4-FFF2-40B4-BE49-F238E27FC236}">
                <a16:creationId xmlns:a16="http://schemas.microsoft.com/office/drawing/2014/main" id="{796B0D28-4E9D-4B9E-B176-57F16FF8F0E0}"/>
              </a:ext>
            </a:extLst>
          </p:cNvPr>
          <p:cNvSpPr txBox="1">
            <a:spLocks/>
          </p:cNvSpPr>
          <p:nvPr/>
        </p:nvSpPr>
        <p:spPr>
          <a:xfrm>
            <a:off x="469858" y="136619"/>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黑盒测试用例：对抗样本</a:t>
            </a:r>
          </a:p>
        </p:txBody>
      </p:sp>
      <p:cxnSp>
        <p:nvCxnSpPr>
          <p:cNvPr id="4" name="直线箭头连接符 3">
            <a:extLst>
              <a:ext uri="{FF2B5EF4-FFF2-40B4-BE49-F238E27FC236}">
                <a16:creationId xmlns:a16="http://schemas.microsoft.com/office/drawing/2014/main" id="{FF3AC30A-172C-2723-E817-126A36AFBAA4}"/>
              </a:ext>
            </a:extLst>
          </p:cNvPr>
          <p:cNvCxnSpPr>
            <a:cxnSpLocks/>
          </p:cNvCxnSpPr>
          <p:nvPr/>
        </p:nvCxnSpPr>
        <p:spPr>
          <a:xfrm>
            <a:off x="2382592" y="4866839"/>
            <a:ext cx="425002" cy="841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DCEBCE3-2F0A-AFDD-C5DD-015E840899E3}"/>
              </a:ext>
            </a:extLst>
          </p:cNvPr>
          <p:cNvSpPr txBox="1"/>
          <p:nvPr/>
        </p:nvSpPr>
        <p:spPr>
          <a:xfrm>
            <a:off x="2266682" y="5707918"/>
            <a:ext cx="1269899"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not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copy</a:t>
            </a:r>
            <a:endParaRPr kumimoji="1" lang="zh-CN" altLang="en-US" sz="2000"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67166DA9-9F8B-CB3C-2D09-4CD8D07D1690}"/>
              </a:ext>
            </a:extLst>
          </p:cNvPr>
          <p:cNvSpPr txBox="1"/>
          <p:nvPr/>
        </p:nvSpPr>
        <p:spPr>
          <a:xfrm>
            <a:off x="4019437" y="4828651"/>
            <a:ext cx="776175"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copy</a:t>
            </a:r>
            <a:endParaRPr kumimoji="1" lang="zh-CN" altLang="en-US" sz="2000" dirty="0">
              <a:latin typeface="Microsoft YaHei" panose="020B0503020204020204" pitchFamily="34" charset="-122"/>
              <a:ea typeface="Microsoft YaHei" panose="020B0503020204020204" pitchFamily="34" charset="-122"/>
            </a:endParaRPr>
          </a:p>
        </p:txBody>
      </p:sp>
      <p:cxnSp>
        <p:nvCxnSpPr>
          <p:cNvPr id="15" name="直线箭头连接符 14">
            <a:extLst>
              <a:ext uri="{FF2B5EF4-FFF2-40B4-BE49-F238E27FC236}">
                <a16:creationId xmlns:a16="http://schemas.microsoft.com/office/drawing/2014/main" id="{933177CC-AF9F-FF04-FFAC-342D476A4C7E}"/>
              </a:ext>
            </a:extLst>
          </p:cNvPr>
          <p:cNvCxnSpPr>
            <a:cxnSpLocks/>
          </p:cNvCxnSpPr>
          <p:nvPr/>
        </p:nvCxnSpPr>
        <p:spPr>
          <a:xfrm>
            <a:off x="2959994" y="3739654"/>
            <a:ext cx="1225640" cy="10889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C8C99C9F-EB33-2AD5-30E1-D930E6903910}"/>
              </a:ext>
            </a:extLst>
          </p:cNvPr>
          <p:cNvCxnSpPr>
            <a:cxnSpLocks/>
            <a:endCxn id="20" idx="2"/>
          </p:cNvCxnSpPr>
          <p:nvPr/>
        </p:nvCxnSpPr>
        <p:spPr>
          <a:xfrm flipH="1" flipV="1">
            <a:off x="1781043" y="1795347"/>
            <a:ext cx="703408" cy="19314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8669D19-7B42-D2AD-8076-448ABE1DACA2}"/>
              </a:ext>
            </a:extLst>
          </p:cNvPr>
          <p:cNvSpPr txBox="1"/>
          <p:nvPr/>
        </p:nvSpPr>
        <p:spPr>
          <a:xfrm>
            <a:off x="1441847" y="1395237"/>
            <a:ext cx="678391"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orig</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89020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5">
            <a:extLst>
              <a:ext uri="{FF2B5EF4-FFF2-40B4-BE49-F238E27FC236}">
                <a16:creationId xmlns:a16="http://schemas.microsoft.com/office/drawing/2014/main" id="{775DDDCE-FC2B-5E47-9DA7-2126C570048C}"/>
              </a:ext>
            </a:extLst>
          </p:cNvPr>
          <p:cNvSpPr txBox="1">
            <a:spLocks/>
          </p:cNvSpPr>
          <p:nvPr/>
        </p:nvSpPr>
        <p:spPr>
          <a:xfrm>
            <a:off x="838199" y="1124744"/>
            <a:ext cx="10515600" cy="1073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400" dirty="0">
                <a:latin typeface="Microsoft YaHei" panose="020B0503020204020204" pitchFamily="34" charset="-122"/>
                <a:ea typeface="Microsoft YaHei" panose="020B0503020204020204" pitchFamily="34" charset="-122"/>
                <a:cs typeface="Baghdad" pitchFamily="2" charset="-78"/>
              </a:rPr>
              <a:t>在正常样本上加上微小的扰动，使模型的决策发生变化，但输入的实际意义并未发生变化。</a:t>
            </a:r>
            <a:endParaRPr lang="en-US" altLang="zh-CN" dirty="0">
              <a:latin typeface="Microsoft YaHei" panose="020B0503020204020204" pitchFamily="34" charset="-122"/>
              <a:ea typeface="Microsoft YaHei" panose="020B0503020204020204" pitchFamily="34" charset="-122"/>
            </a:endParaRPr>
          </a:p>
        </p:txBody>
      </p:sp>
      <p:sp>
        <p:nvSpPr>
          <p:cNvPr id="8" name="标题 1">
            <a:extLst>
              <a:ext uri="{FF2B5EF4-FFF2-40B4-BE49-F238E27FC236}">
                <a16:creationId xmlns:a16="http://schemas.microsoft.com/office/drawing/2014/main" id="{796B0D28-4E9D-4B9E-B176-57F16FF8F0E0}"/>
              </a:ext>
            </a:extLst>
          </p:cNvPr>
          <p:cNvSpPr txBox="1">
            <a:spLocks/>
          </p:cNvSpPr>
          <p:nvPr/>
        </p:nvSpPr>
        <p:spPr>
          <a:xfrm>
            <a:off x="469858" y="44624"/>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对抗样本</a:t>
            </a:r>
          </a:p>
        </p:txBody>
      </p:sp>
      <p:pic>
        <p:nvPicPr>
          <p:cNvPr id="11" name="图片 10">
            <a:extLst>
              <a:ext uri="{FF2B5EF4-FFF2-40B4-BE49-F238E27FC236}">
                <a16:creationId xmlns:a16="http://schemas.microsoft.com/office/drawing/2014/main" id="{7F70FE2F-DBC7-404D-8A94-5034B430CA30}"/>
              </a:ext>
            </a:extLst>
          </p:cNvPr>
          <p:cNvPicPr>
            <a:picLocks noChangeAspect="1"/>
          </p:cNvPicPr>
          <p:nvPr/>
        </p:nvPicPr>
        <p:blipFill rotWithShape="1">
          <a:blip r:embed="rId3">
            <a:extLst>
              <a:ext uri="{28A0092B-C50C-407E-A947-70E740481C1C}">
                <a14:useLocalDpi xmlns:a14="http://schemas.microsoft.com/office/drawing/2010/main" val="0"/>
              </a:ext>
            </a:extLst>
          </a:blip>
          <a:srcRect t="6073"/>
          <a:stretch/>
        </p:blipFill>
        <p:spPr bwMode="auto">
          <a:xfrm>
            <a:off x="1422771" y="2351364"/>
            <a:ext cx="4673228" cy="1793627"/>
          </a:xfrm>
          <a:prstGeom prst="rect">
            <a:avLst/>
          </a:prstGeom>
          <a:ln>
            <a:noFill/>
          </a:ln>
          <a:extLst>
            <a:ext uri="{53640926-AAD7-44D8-BBD7-CCE9431645EC}">
              <a14:shadowObscured xmlns:a14="http://schemas.microsoft.com/office/drawing/2010/main"/>
            </a:ext>
          </a:extLst>
        </p:spPr>
      </p:pic>
      <p:pic>
        <p:nvPicPr>
          <p:cNvPr id="13" name="图片 12" descr="公路上的汽车&#10;&#10;描述已自动生成">
            <a:extLst>
              <a:ext uri="{FF2B5EF4-FFF2-40B4-BE49-F238E27FC236}">
                <a16:creationId xmlns:a16="http://schemas.microsoft.com/office/drawing/2014/main" id="{DBBF5F29-EE2F-4F56-AEF6-7854C3CD9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554" y="2365582"/>
            <a:ext cx="3158689" cy="1644842"/>
          </a:xfrm>
          <a:prstGeom prst="rect">
            <a:avLst/>
          </a:prstGeom>
        </p:spPr>
      </p:pic>
      <p:sp>
        <p:nvSpPr>
          <p:cNvPr id="6" name="内容占位符 5">
            <a:extLst>
              <a:ext uri="{FF2B5EF4-FFF2-40B4-BE49-F238E27FC236}">
                <a16:creationId xmlns:a16="http://schemas.microsoft.com/office/drawing/2014/main" id="{F59191CE-B520-4B4D-A8E5-B73919F50BCD}"/>
              </a:ext>
            </a:extLst>
          </p:cNvPr>
          <p:cNvSpPr txBox="1">
            <a:spLocks/>
          </p:cNvSpPr>
          <p:nvPr/>
        </p:nvSpPr>
        <p:spPr>
          <a:xfrm>
            <a:off x="3461767" y="5063941"/>
            <a:ext cx="3683787" cy="646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000" b="1" dirty="0">
                <a:latin typeface="Microsoft YaHei" panose="020B0503020204020204" pitchFamily="34" charset="-122"/>
                <a:ea typeface="Microsoft YaHei" panose="020B0503020204020204" pitchFamily="34" charset="-122"/>
              </a:rPr>
              <a:t>看上过去一样，吃着口味不同</a:t>
            </a:r>
            <a:r>
              <a:rPr lang="en-US" altLang="zh-CN" sz="2000" b="1" dirty="0">
                <a:latin typeface="Microsoft YaHei" panose="020B0503020204020204" pitchFamily="34" charset="-122"/>
                <a:ea typeface="Microsoft YaHei" panose="020B0503020204020204" pitchFamily="34" charset="-122"/>
              </a:rPr>
              <a:t>~</a:t>
            </a:r>
          </a:p>
        </p:txBody>
      </p:sp>
      <p:pic>
        <p:nvPicPr>
          <p:cNvPr id="3074" name="Picture 2" descr="See the source image">
            <a:extLst>
              <a:ext uri="{FF2B5EF4-FFF2-40B4-BE49-F238E27FC236}">
                <a16:creationId xmlns:a16="http://schemas.microsoft.com/office/drawing/2014/main" id="{D3B4263E-B26B-4CC2-852D-6A208B46C2E4}"/>
              </a:ext>
            </a:extLst>
          </p:cNvPr>
          <p:cNvPicPr>
            <a:picLocks noChangeAspect="1" noChangeArrowheads="1"/>
          </p:cNvPicPr>
          <p:nvPr/>
        </p:nvPicPr>
        <p:blipFill rotWithShape="1">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b="28394"/>
          <a:stretch/>
        </p:blipFill>
        <p:spPr bwMode="auto">
          <a:xfrm>
            <a:off x="7390253" y="4487821"/>
            <a:ext cx="1706759" cy="1222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683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age6image242114896">
            <a:extLst>
              <a:ext uri="{FF2B5EF4-FFF2-40B4-BE49-F238E27FC236}">
                <a16:creationId xmlns:a16="http://schemas.microsoft.com/office/drawing/2014/main" id="{0B7D4B48-EDFF-FA44-A37A-62E83AC29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022" y="2762491"/>
            <a:ext cx="4575714" cy="28000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文本&#10;&#10;描述已自动生成">
            <a:extLst>
              <a:ext uri="{FF2B5EF4-FFF2-40B4-BE49-F238E27FC236}">
                <a16:creationId xmlns:a16="http://schemas.microsoft.com/office/drawing/2014/main" id="{E85D8B59-0C02-F044-A9B1-9F673B424059}"/>
              </a:ext>
            </a:extLst>
          </p:cNvPr>
          <p:cNvPicPr>
            <a:picLocks noChangeAspect="1"/>
          </p:cNvPicPr>
          <p:nvPr/>
        </p:nvPicPr>
        <p:blipFill>
          <a:blip r:embed="rId4"/>
          <a:stretch>
            <a:fillRect/>
          </a:stretch>
        </p:blipFill>
        <p:spPr>
          <a:xfrm>
            <a:off x="6472288" y="2413760"/>
            <a:ext cx="4992893" cy="3755101"/>
          </a:xfrm>
          <a:prstGeom prst="rect">
            <a:avLst/>
          </a:prstGeom>
        </p:spPr>
      </p:pic>
      <p:sp>
        <p:nvSpPr>
          <p:cNvPr id="7" name="内容占位符 5">
            <a:extLst>
              <a:ext uri="{FF2B5EF4-FFF2-40B4-BE49-F238E27FC236}">
                <a16:creationId xmlns:a16="http://schemas.microsoft.com/office/drawing/2014/main" id="{775DDDCE-FC2B-5E47-9DA7-2126C570048C}"/>
              </a:ext>
            </a:extLst>
          </p:cNvPr>
          <p:cNvSpPr txBox="1">
            <a:spLocks/>
          </p:cNvSpPr>
          <p:nvPr/>
        </p:nvSpPr>
        <p:spPr>
          <a:xfrm>
            <a:off x="949581" y="980728"/>
            <a:ext cx="10515600" cy="15638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lnSpc>
                <a:spcPct val="150000"/>
              </a:lnSpc>
              <a:buNone/>
            </a:pPr>
            <a:r>
              <a:rPr lang="zh-CN" altLang="en-US" dirty="0">
                <a:latin typeface="Microsoft YaHei" panose="020B0503020204020204" pitchFamily="34" charset="-122"/>
                <a:ea typeface="Microsoft YaHei" panose="020B0503020204020204" pitchFamily="34" charset="-122"/>
              </a:rPr>
              <a:t>白盒：给定一个种子输入和一个指定层，我们为每个神经元生成一个测试用例。其中，</a:t>
            </a:r>
            <a:r>
              <a:rPr lang="zh-CN" altLang="en-US" b="1" dirty="0">
                <a:solidFill>
                  <a:srgbClr val="C00000"/>
                </a:solidFill>
                <a:latin typeface="Microsoft YaHei" panose="020B0503020204020204" pitchFamily="34" charset="-122"/>
                <a:ea typeface="Microsoft YaHei" panose="020B0503020204020204" pitchFamily="34" charset="-122"/>
              </a:rPr>
              <a:t>神经元激活的极端情况</a:t>
            </a:r>
            <a:r>
              <a:rPr lang="zh-CN" altLang="en-US" dirty="0">
                <a:latin typeface="Microsoft YaHei" panose="020B0503020204020204" pitchFamily="34" charset="-122"/>
                <a:ea typeface="Microsoft YaHei" panose="020B0503020204020204" pitchFamily="34" charset="-122"/>
              </a:rPr>
              <a:t>是我们感兴趣的。</a:t>
            </a:r>
            <a:endParaRPr lang="en-US" altLang="zh-CN" dirty="0">
              <a:latin typeface="Microsoft YaHei" panose="020B0503020204020204" pitchFamily="34" charset="-122"/>
              <a:ea typeface="Microsoft YaHei" panose="020B0503020204020204" pitchFamily="34" charset="-122"/>
            </a:endParaRPr>
          </a:p>
          <a:p>
            <a:pPr algn="ctr">
              <a:lnSpc>
                <a:spcPct val="150000"/>
              </a:lnSpc>
            </a:pPr>
            <a:endParaRPr lang="en-US" altLang="zh-CN" dirty="0">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26F01BDE-03D5-42A5-9981-3CFA5EE61516}"/>
              </a:ext>
            </a:extLst>
          </p:cNvPr>
          <p:cNvSpPr txBox="1">
            <a:spLocks/>
          </p:cNvSpPr>
          <p:nvPr/>
        </p:nvSpPr>
        <p:spPr>
          <a:xfrm>
            <a:off x="469858" y="136619"/>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白盒测试用例：合成样本</a:t>
            </a:r>
          </a:p>
        </p:txBody>
      </p:sp>
    </p:spTree>
    <p:extLst>
      <p:ext uri="{BB962C8B-B14F-4D97-AF65-F5344CB8AC3E}">
        <p14:creationId xmlns:p14="http://schemas.microsoft.com/office/powerpoint/2010/main" val="1890280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E6488F80-310B-774A-B6F3-6E0D424F2C79}"/>
              </a:ext>
            </a:extLst>
          </p:cNvPr>
          <p:cNvSpPr txBox="1">
            <a:spLocks/>
          </p:cNvSpPr>
          <p:nvPr/>
        </p:nvSpPr>
        <p:spPr>
          <a:xfrm>
            <a:off x="721373" y="1004295"/>
            <a:ext cx="10515600" cy="1265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2400" dirty="0" err="1">
                <a:latin typeface="Microsoft YaHei" panose="020B0503020204020204" pitchFamily="34" charset="-122"/>
                <a:ea typeface="Microsoft YaHei" panose="020B0503020204020204" pitchFamily="34" charset="-122"/>
              </a:rPr>
              <a:t>DeepJudge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的判断分两步：</a:t>
            </a:r>
            <a:r>
              <a:rPr lang="zh-CN" altLang="en-US" sz="2400" b="1" dirty="0">
                <a:solidFill>
                  <a:srgbClr val="C00000"/>
                </a:solidFill>
                <a:latin typeface="Microsoft YaHei" panose="020B0503020204020204" pitchFamily="34" charset="-122"/>
                <a:ea typeface="Microsoft YaHei" panose="020B0503020204020204" pitchFamily="34" charset="-122"/>
              </a:rPr>
              <a:t>阈值</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C00000"/>
                </a:solidFill>
                <a:latin typeface="Microsoft YaHei" panose="020B0503020204020204" pitchFamily="34" charset="-122"/>
                <a:ea typeface="Microsoft YaHei" panose="020B0503020204020204" pitchFamily="34" charset="-122"/>
              </a:rPr>
              <a:t>投票</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0" indent="0" algn="ctr">
              <a:lnSpc>
                <a:spcPct val="100000"/>
              </a:lnSpc>
              <a:buNone/>
            </a:pPr>
            <a:r>
              <a:rPr lang="zh-CN" altLang="en-US" sz="2000" dirty="0">
                <a:latin typeface="Microsoft YaHei" panose="020B0503020204020204" pitchFamily="34" charset="-122"/>
                <a:ea typeface="Microsoft YaHei" panose="020B0503020204020204" pitchFamily="34" charset="-122"/>
              </a:rPr>
              <a:t>投票：根据每个测试指标给嫌疑模型投票，如果它与源模型的距离低于该指标的阈值，则给它一个肯定票。</a:t>
            </a:r>
            <a:endParaRPr lang="en-US" altLang="zh-CN" sz="20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5378B50-9230-B541-98C1-6439BDC47072}"/>
                  </a:ext>
                </a:extLst>
              </p:cNvPr>
              <p:cNvSpPr txBox="1"/>
              <p:nvPr/>
            </p:nvSpPr>
            <p:spPr>
              <a:xfrm>
                <a:off x="3870519" y="2936863"/>
                <a:ext cx="4450962"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𝑐𝑜𝑝𝑦</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𝒪</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𝒮</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𝒯</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m:t>
                          </m:r>
                          <m:r>
                            <m:rPr>
                              <m:sty m:val="p"/>
                            </m:rPr>
                            <a:rPr kumimoji="1" lang="el-GR" altLang="zh-CN" i="1">
                              <a:latin typeface="Cambria Math" panose="02040503050406030204" pitchFamily="18" charset="0"/>
                              <a:ea typeface="Cambria Math" panose="02040503050406030204" pitchFamily="18" charset="0"/>
                            </a:rPr>
                            <m:t>Λ</m:t>
                          </m:r>
                          <m:r>
                            <a:rPr kumimoji="1" lang="en-US" altLang="zh-CN" b="0" i="1" smtClean="0">
                              <a:latin typeface="Cambria Math" panose="02040503050406030204" pitchFamily="18" charset="0"/>
                            </a:rPr>
                            <m:t>|</m:t>
                          </m:r>
                        </m:den>
                      </m:f>
                      <m:nary>
                        <m:naryPr>
                          <m:chr m:val="∑"/>
                          <m:supHide m:val="on"/>
                          <m:ctrlPr>
                            <a:rPr kumimoji="1" lang="en-US" altLang="zh-CN" b="0" i="1" smtClean="0">
                              <a:latin typeface="Cambria Math" panose="02040503050406030204" pitchFamily="18" charset="0"/>
                            </a:rPr>
                          </m:ctrlPr>
                        </m:naryPr>
                        <m:sub>
                          <m:r>
                            <a:rPr kumimoji="1" lang="en-US" altLang="zh-CN" i="1">
                              <a:latin typeface="Cambria Math" panose="02040503050406030204" pitchFamily="18" charset="0"/>
                              <a:ea typeface="Cambria Math" panose="02040503050406030204" pitchFamily="18" charset="0"/>
                            </a:rPr>
                            <m:t>𝜆</m:t>
                          </m:r>
                          <m:r>
                            <a:rPr kumimoji="1" lang="en-US" altLang="zh-CN" b="0" i="1" smtClean="0">
                              <a:latin typeface="Cambria Math" panose="02040503050406030204" pitchFamily="18" charset="0"/>
                              <a:ea typeface="Cambria Math" panose="02040503050406030204" pitchFamily="18" charset="0"/>
                            </a:rPr>
                            <m:t>∈</m:t>
                          </m:r>
                          <m:r>
                            <m:rPr>
                              <m:sty m:val="p"/>
                            </m:rPr>
                            <a:rPr kumimoji="1" lang="el-GR" altLang="zh-CN" b="0" i="1" smtClean="0">
                              <a:latin typeface="Cambria Math" panose="02040503050406030204" pitchFamily="18" charset="0"/>
                              <a:ea typeface="Cambria Math" panose="02040503050406030204" pitchFamily="18" charset="0"/>
                            </a:rPr>
                            <m:t>Λ</m:t>
                          </m:r>
                        </m:sub>
                        <m:sup/>
                        <m:e>
                          <m:r>
                            <a:rPr kumimoji="1" lang="en-US" altLang="zh-CN" b="0" i="1" smtClean="0">
                              <a:latin typeface="Cambria Math" panose="02040503050406030204" pitchFamily="18" charset="0"/>
                              <a:ea typeface="Cambria Math" panose="02040503050406030204" pitchFamily="18" charset="0"/>
                            </a:rPr>
                            <m:t>𝕀</m:t>
                          </m:r>
                          <m:r>
                            <a:rPr kumimoji="1" lang="en-US" altLang="zh-CN"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𝜆</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𝒪</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𝒮</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𝒯</m:t>
                              </m:r>
                            </m:e>
                          </m:d>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𝜏</m:t>
                              </m:r>
                            </m:e>
                            <m:sub>
                              <m:r>
                                <a:rPr kumimoji="1" lang="en-US" altLang="zh-CN" i="1">
                                  <a:latin typeface="Cambria Math" panose="02040503050406030204" pitchFamily="18" charset="0"/>
                                  <a:ea typeface="Cambria Math" panose="02040503050406030204" pitchFamily="18" charset="0"/>
                                </a:rPr>
                                <m:t>𝜆</m:t>
                              </m:r>
                            </m:sub>
                          </m:sSub>
                          <m:r>
                            <a:rPr kumimoji="1" lang="en-US" altLang="zh-CN" b="0" i="1" smtClean="0">
                              <a:latin typeface="Cambria Math" panose="02040503050406030204" pitchFamily="18" charset="0"/>
                              <a:ea typeface="Cambria Math" panose="02040503050406030204" pitchFamily="18" charset="0"/>
                            </a:rPr>
                            <m:t>)</m:t>
                          </m:r>
                        </m:e>
                      </m:nary>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75378B50-9230-B541-98C1-6439BDC47072}"/>
                  </a:ext>
                </a:extLst>
              </p:cNvPr>
              <p:cNvSpPr txBox="1">
                <a:spLocks noRot="1" noChangeAspect="1" noMove="1" noResize="1" noEditPoints="1" noAdjustHandles="1" noChangeArrowheads="1" noChangeShapeType="1" noTextEdit="1"/>
              </p:cNvSpPr>
              <p:nvPr/>
            </p:nvSpPr>
            <p:spPr>
              <a:xfrm>
                <a:off x="3870519" y="2936863"/>
                <a:ext cx="4450962" cy="764505"/>
              </a:xfrm>
              <a:prstGeom prst="rect">
                <a:avLst/>
              </a:prstGeom>
              <a:blipFill>
                <a:blip r:embed="rId3"/>
                <a:stretch>
                  <a:fillRect t="-122951" b="-170492"/>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D6DD76C0-E557-FC42-A90F-188A92BFF9D9}"/>
              </a:ext>
            </a:extLst>
          </p:cNvPr>
          <p:cNvSpPr/>
          <p:nvPr/>
        </p:nvSpPr>
        <p:spPr>
          <a:xfrm>
            <a:off x="1911469" y="3892761"/>
            <a:ext cx="8828933" cy="867447"/>
          </a:xfrm>
          <a:prstGeom prst="roundRect">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dirty="0">
                <a:solidFill>
                  <a:schemeClr val="tx1"/>
                </a:solidFill>
                <a:effectLst/>
                <a:latin typeface="Microsoft YaHei" panose="020B0503020204020204" pitchFamily="34" charset="-122"/>
                <a:ea typeface="Microsoft YaHei" panose="020B0503020204020204" pitchFamily="34" charset="-122"/>
              </a:rPr>
              <a:t>测量指标的度量值（模型距离）越低，可疑模型就越有可能是源模型的副本。如果可疑模型获得更多肯定票，则将其识别为肯定窃取模型。</a:t>
            </a:r>
            <a:endParaRPr lang="en-US" altLang="zh-CN" dirty="0">
              <a:solidFill>
                <a:schemeClr val="tx1"/>
              </a:solidFill>
              <a:effectLst/>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0DB92ED-F892-044E-9FAD-6178E9774DCA}"/>
                  </a:ext>
                </a:extLst>
              </p:cNvPr>
              <p:cNvSpPr txBox="1"/>
              <p:nvPr/>
            </p:nvSpPr>
            <p:spPr>
              <a:xfrm>
                <a:off x="3047999" y="2434562"/>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𝜏</m:t>
                          </m:r>
                        </m:e>
                        <m:sub>
                          <m:r>
                            <a:rPr kumimoji="1" lang="en-US" altLang="zh-CN" i="1">
                              <a:latin typeface="Cambria Math" panose="02040503050406030204" pitchFamily="18" charset="0"/>
                              <a:ea typeface="Cambria Math" panose="02040503050406030204" pitchFamily="18" charset="0"/>
                            </a:rPr>
                            <m:t>𝜆</m:t>
                          </m:r>
                        </m:sub>
                      </m:sSub>
                      <m:r>
                        <a:rPr kumimoji="1" lang="en-US" altLang="zh-CN" b="0" i="0"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ea typeface="Cambria Math" panose="02040503050406030204" pitchFamily="18" charset="0"/>
                            </a:rPr>
                            <m:t>𝜆</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𝐿</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𝐵</m:t>
                          </m:r>
                        </m:e>
                        <m:sub>
                          <m:r>
                            <a:rPr kumimoji="1" lang="en-US" altLang="zh-CN" i="1">
                              <a:latin typeface="Cambria Math" panose="02040503050406030204" pitchFamily="18" charset="0"/>
                              <a:ea typeface="Cambria Math" panose="02040503050406030204" pitchFamily="18" charset="0"/>
                            </a:rPr>
                            <m:t>𝜆</m:t>
                          </m:r>
                        </m:sub>
                      </m:sSub>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30DB92ED-F892-044E-9FAD-6178E9774DCA}"/>
                  </a:ext>
                </a:extLst>
              </p:cNvPr>
              <p:cNvSpPr txBox="1">
                <a:spLocks noRot="1" noChangeAspect="1" noMove="1" noResize="1" noEditPoints="1" noAdjustHandles="1" noChangeArrowheads="1" noChangeShapeType="1" noTextEdit="1"/>
              </p:cNvSpPr>
              <p:nvPr/>
            </p:nvSpPr>
            <p:spPr>
              <a:xfrm>
                <a:off x="3047999" y="2434562"/>
                <a:ext cx="6096000" cy="369332"/>
              </a:xfrm>
              <a:prstGeom prst="rect">
                <a:avLst/>
              </a:prstGeom>
              <a:blipFill>
                <a:blip r:embed="rId4"/>
                <a:stretch>
                  <a:fillRect/>
                </a:stretch>
              </a:blipFill>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61B663E1-B564-8F4D-9026-0FB4623C5C23}"/>
              </a:ext>
            </a:extLst>
          </p:cNvPr>
          <p:cNvGrpSpPr/>
          <p:nvPr/>
        </p:nvGrpSpPr>
        <p:grpSpPr>
          <a:xfrm>
            <a:off x="2835503" y="5102625"/>
            <a:ext cx="6096000" cy="846655"/>
            <a:chOff x="974413" y="5374910"/>
            <a:chExt cx="6096000" cy="846655"/>
          </a:xfrm>
        </p:grpSpPr>
        <p:pic>
          <p:nvPicPr>
            <p:cNvPr id="13" name="图片 12" descr="图标&#10;&#10;描述已自动生成">
              <a:extLst>
                <a:ext uri="{FF2B5EF4-FFF2-40B4-BE49-F238E27FC236}">
                  <a16:creationId xmlns:a16="http://schemas.microsoft.com/office/drawing/2014/main" id="{C73DB730-E6E9-2E4D-9152-FB719B612784}"/>
                </a:ext>
              </a:extLst>
            </p:cNvPr>
            <p:cNvPicPr>
              <a:picLocks noChangeAspect="1"/>
            </p:cNvPicPr>
            <p:nvPr/>
          </p:nvPicPr>
          <p:blipFill>
            <a:blip r:embed="rId5"/>
            <a:stretch>
              <a:fillRect/>
            </a:stretch>
          </p:blipFill>
          <p:spPr>
            <a:xfrm>
              <a:off x="2809741" y="5374910"/>
              <a:ext cx="518017" cy="518017"/>
            </a:xfrm>
            <a:prstGeom prst="rect">
              <a:avLst/>
            </a:prstGeom>
          </p:spPr>
        </p:pic>
        <p:pic>
          <p:nvPicPr>
            <p:cNvPr id="14" name="图片 13" descr="图标&#10;&#10;描述已自动生成">
              <a:extLst>
                <a:ext uri="{FF2B5EF4-FFF2-40B4-BE49-F238E27FC236}">
                  <a16:creationId xmlns:a16="http://schemas.microsoft.com/office/drawing/2014/main" id="{4B1394B2-29B2-BB4E-A394-CA071370364E}"/>
                </a:ext>
              </a:extLst>
            </p:cNvPr>
            <p:cNvPicPr>
              <a:picLocks noChangeAspect="1"/>
            </p:cNvPicPr>
            <p:nvPr/>
          </p:nvPicPr>
          <p:blipFill>
            <a:blip r:embed="rId6"/>
            <a:stretch>
              <a:fillRect/>
            </a:stretch>
          </p:blipFill>
          <p:spPr>
            <a:xfrm>
              <a:off x="2199187" y="5410662"/>
              <a:ext cx="446514" cy="446514"/>
            </a:xfrm>
            <a:prstGeom prst="rect">
              <a:avLst/>
            </a:prstGeom>
          </p:spPr>
        </p:pic>
        <p:sp>
          <p:nvSpPr>
            <p:cNvPr id="16" name="文本框 15">
              <a:extLst>
                <a:ext uri="{FF2B5EF4-FFF2-40B4-BE49-F238E27FC236}">
                  <a16:creationId xmlns:a16="http://schemas.microsoft.com/office/drawing/2014/main" id="{61891CB6-2BF7-D147-AE9B-F8011F079E08}"/>
                </a:ext>
              </a:extLst>
            </p:cNvPr>
            <p:cNvSpPr txBox="1"/>
            <p:nvPr/>
          </p:nvSpPr>
          <p:spPr>
            <a:xfrm>
              <a:off x="974413" y="5852233"/>
              <a:ext cx="6096000" cy="369332"/>
            </a:xfrm>
            <a:prstGeom prst="rect">
              <a:avLst/>
            </a:prstGeom>
            <a:noFill/>
          </p:spPr>
          <p:txBody>
            <a:bodyPr wrap="square">
              <a:spAutoFit/>
            </a:bodyPr>
            <a:lstStyle/>
            <a:p>
              <a:pPr algn="ctr"/>
              <a:r>
                <a:rPr lang="en-US" altLang="zh-CN" i="1" dirty="0" err="1">
                  <a:latin typeface="Microsoft YaHei" panose="020B0503020204020204" pitchFamily="34" charset="-122"/>
                  <a:ea typeface="Microsoft YaHei" panose="020B0503020204020204" pitchFamily="34" charset="-122"/>
                  <a:cs typeface="Baghdad" pitchFamily="2" charset="-78"/>
                </a:rPr>
                <a:t>RobD</a:t>
              </a:r>
              <a:r>
                <a:rPr lang="zh-CN" altLang="en-US" i="1" dirty="0">
                  <a:latin typeface="Microsoft YaHei" panose="020B0503020204020204" pitchFamily="34" charset="-122"/>
                  <a:ea typeface="Microsoft YaHei" panose="020B0503020204020204" pitchFamily="34" charset="-122"/>
                  <a:cs typeface="Baghdad" pitchFamily="2" charset="-78"/>
                </a:rPr>
                <a:t>    </a:t>
              </a:r>
              <a:r>
                <a:rPr lang="en-US" altLang="zh-CN" i="1" dirty="0">
                  <a:latin typeface="Microsoft YaHei" panose="020B0503020204020204" pitchFamily="34" charset="-122"/>
                  <a:ea typeface="Microsoft YaHei" panose="020B0503020204020204" pitchFamily="34" charset="-122"/>
                  <a:cs typeface="Baghdad" pitchFamily="2" charset="-78"/>
                </a:rPr>
                <a:t>JSD</a:t>
              </a:r>
              <a:r>
                <a:rPr lang="zh-CN" altLang="en-US" i="1" dirty="0">
                  <a:latin typeface="Microsoft YaHei" panose="020B0503020204020204" pitchFamily="34" charset="-122"/>
                  <a:ea typeface="Microsoft YaHei" panose="020B0503020204020204" pitchFamily="34" charset="-122"/>
                  <a:cs typeface="Baghdad" pitchFamily="2" charset="-78"/>
                </a:rPr>
                <a:t>    </a:t>
              </a:r>
              <a:r>
                <a:rPr lang="en-US" altLang="zh-CN" i="1" dirty="0">
                  <a:latin typeface="Microsoft YaHei" panose="020B0503020204020204" pitchFamily="34" charset="-122"/>
                  <a:ea typeface="Microsoft YaHei" panose="020B0503020204020204" pitchFamily="34" charset="-122"/>
                  <a:cs typeface="Baghdad" pitchFamily="2" charset="-78"/>
                </a:rPr>
                <a:t>NOD</a:t>
              </a:r>
              <a:r>
                <a:rPr lang="zh-CN" altLang="en-US" i="1" dirty="0">
                  <a:latin typeface="Microsoft YaHei" panose="020B0503020204020204" pitchFamily="34" charset="-122"/>
                  <a:ea typeface="Microsoft YaHei" panose="020B0503020204020204" pitchFamily="34" charset="-122"/>
                  <a:cs typeface="Baghdad" pitchFamily="2" charset="-78"/>
                </a:rPr>
                <a:t>     </a:t>
              </a:r>
              <a:r>
                <a:rPr lang="en-US" altLang="zh-CN" i="1" dirty="0">
                  <a:latin typeface="Microsoft YaHei" panose="020B0503020204020204" pitchFamily="34" charset="-122"/>
                  <a:ea typeface="Microsoft YaHei" panose="020B0503020204020204" pitchFamily="34" charset="-122"/>
                  <a:cs typeface="Baghdad" pitchFamily="2" charset="-78"/>
                </a:rPr>
                <a:t>NAD</a:t>
              </a:r>
              <a:r>
                <a:rPr lang="zh-CN" altLang="en-US" i="1" dirty="0">
                  <a:latin typeface="Microsoft YaHei" panose="020B0503020204020204" pitchFamily="34" charset="-122"/>
                  <a:ea typeface="Microsoft YaHei" panose="020B0503020204020204" pitchFamily="34" charset="-122"/>
                  <a:cs typeface="Baghdad" pitchFamily="2" charset="-78"/>
                </a:rPr>
                <a:t>    </a:t>
              </a:r>
              <a:r>
                <a:rPr lang="en-US" altLang="zh-CN" i="1" dirty="0">
                  <a:latin typeface="Microsoft YaHei" panose="020B0503020204020204" pitchFamily="34" charset="-122"/>
                  <a:ea typeface="Microsoft YaHei" panose="020B0503020204020204" pitchFamily="34" charset="-122"/>
                  <a:cs typeface="Baghdad" pitchFamily="2" charset="-78"/>
                </a:rPr>
                <a:t>LOD</a:t>
              </a:r>
              <a:r>
                <a:rPr lang="zh-CN" altLang="en-US" i="1" dirty="0">
                  <a:latin typeface="Microsoft YaHei" panose="020B0503020204020204" pitchFamily="34" charset="-122"/>
                  <a:ea typeface="Microsoft YaHei" panose="020B0503020204020204" pitchFamily="34" charset="-122"/>
                  <a:cs typeface="Baghdad" pitchFamily="2" charset="-78"/>
                </a:rPr>
                <a:t>     </a:t>
              </a:r>
              <a:r>
                <a:rPr lang="en-US" altLang="zh-CN" i="1" dirty="0">
                  <a:latin typeface="Microsoft YaHei" panose="020B0503020204020204" pitchFamily="34" charset="-122"/>
                  <a:ea typeface="Microsoft YaHei" panose="020B0503020204020204" pitchFamily="34" charset="-122"/>
                  <a:cs typeface="Baghdad" pitchFamily="2" charset="-78"/>
                </a:rPr>
                <a:t>LAD</a:t>
              </a:r>
              <a:endParaRPr lang="zh-CN" altLang="en-US" i="1" dirty="0">
                <a:latin typeface="Microsoft YaHei" panose="020B0503020204020204" pitchFamily="34" charset="-122"/>
                <a:ea typeface="Microsoft YaHei" panose="020B0503020204020204" pitchFamily="34" charset="-122"/>
              </a:endParaRPr>
            </a:p>
          </p:txBody>
        </p:sp>
        <p:pic>
          <p:nvPicPr>
            <p:cNvPr id="17" name="图片 16" descr="图标&#10;&#10;描述已自动生成">
              <a:extLst>
                <a:ext uri="{FF2B5EF4-FFF2-40B4-BE49-F238E27FC236}">
                  <a16:creationId xmlns:a16="http://schemas.microsoft.com/office/drawing/2014/main" id="{B8606482-4D3A-624E-BD75-CCCB4CCA0B93}"/>
                </a:ext>
              </a:extLst>
            </p:cNvPr>
            <p:cNvPicPr>
              <a:picLocks noChangeAspect="1"/>
            </p:cNvPicPr>
            <p:nvPr/>
          </p:nvPicPr>
          <p:blipFill>
            <a:blip r:embed="rId6"/>
            <a:stretch>
              <a:fillRect/>
            </a:stretch>
          </p:blipFill>
          <p:spPr>
            <a:xfrm>
              <a:off x="3491798" y="5405719"/>
              <a:ext cx="446514" cy="446514"/>
            </a:xfrm>
            <a:prstGeom prst="rect">
              <a:avLst/>
            </a:prstGeom>
          </p:spPr>
        </p:pic>
        <p:pic>
          <p:nvPicPr>
            <p:cNvPr id="18" name="图片 17" descr="图标&#10;&#10;描述已自动生成">
              <a:extLst>
                <a:ext uri="{FF2B5EF4-FFF2-40B4-BE49-F238E27FC236}">
                  <a16:creationId xmlns:a16="http://schemas.microsoft.com/office/drawing/2014/main" id="{B73301FA-3141-7441-A1B8-47644190B95B}"/>
                </a:ext>
              </a:extLst>
            </p:cNvPr>
            <p:cNvPicPr>
              <a:picLocks noChangeAspect="1"/>
            </p:cNvPicPr>
            <p:nvPr/>
          </p:nvPicPr>
          <p:blipFill>
            <a:blip r:embed="rId6"/>
            <a:stretch>
              <a:fillRect/>
            </a:stretch>
          </p:blipFill>
          <p:spPr>
            <a:xfrm>
              <a:off x="4194068" y="5409064"/>
              <a:ext cx="446514" cy="446514"/>
            </a:xfrm>
            <a:prstGeom prst="rect">
              <a:avLst/>
            </a:prstGeom>
          </p:spPr>
        </p:pic>
        <p:pic>
          <p:nvPicPr>
            <p:cNvPr id="19" name="图片 18" descr="图标&#10;&#10;描述已自动生成">
              <a:extLst>
                <a:ext uri="{FF2B5EF4-FFF2-40B4-BE49-F238E27FC236}">
                  <a16:creationId xmlns:a16="http://schemas.microsoft.com/office/drawing/2014/main" id="{F39208A9-3D8C-114B-9A29-73FF470EACEA}"/>
                </a:ext>
              </a:extLst>
            </p:cNvPr>
            <p:cNvPicPr>
              <a:picLocks noChangeAspect="1"/>
            </p:cNvPicPr>
            <p:nvPr/>
          </p:nvPicPr>
          <p:blipFill>
            <a:blip r:embed="rId6"/>
            <a:stretch>
              <a:fillRect/>
            </a:stretch>
          </p:blipFill>
          <p:spPr>
            <a:xfrm>
              <a:off x="4876208" y="5415323"/>
              <a:ext cx="446514" cy="446514"/>
            </a:xfrm>
            <a:prstGeom prst="rect">
              <a:avLst/>
            </a:prstGeom>
          </p:spPr>
        </p:pic>
        <p:pic>
          <p:nvPicPr>
            <p:cNvPr id="20" name="图片 19" descr="图标&#10;&#10;描述已自动生成">
              <a:extLst>
                <a:ext uri="{FF2B5EF4-FFF2-40B4-BE49-F238E27FC236}">
                  <a16:creationId xmlns:a16="http://schemas.microsoft.com/office/drawing/2014/main" id="{71E24D6A-2CD2-454F-A2D4-46B0BABCD5EF}"/>
                </a:ext>
              </a:extLst>
            </p:cNvPr>
            <p:cNvPicPr>
              <a:picLocks noChangeAspect="1"/>
            </p:cNvPicPr>
            <p:nvPr/>
          </p:nvPicPr>
          <p:blipFill>
            <a:blip r:embed="rId6"/>
            <a:stretch>
              <a:fillRect/>
            </a:stretch>
          </p:blipFill>
          <p:spPr>
            <a:xfrm>
              <a:off x="5506892" y="5408762"/>
              <a:ext cx="446514" cy="446514"/>
            </a:xfrm>
            <a:prstGeom prst="rect">
              <a:avLst/>
            </a:prstGeom>
          </p:spPr>
        </p:pic>
      </p:grpSp>
      <p:pic>
        <p:nvPicPr>
          <p:cNvPr id="21" name="图片 20" descr="图标&#10;&#10;描述已自动生成">
            <a:extLst>
              <a:ext uri="{FF2B5EF4-FFF2-40B4-BE49-F238E27FC236}">
                <a16:creationId xmlns:a16="http://schemas.microsoft.com/office/drawing/2014/main" id="{770195E7-431E-0B49-AE6D-7CB228A28E52}"/>
              </a:ext>
            </a:extLst>
          </p:cNvPr>
          <p:cNvPicPr>
            <a:picLocks noChangeAspect="1"/>
          </p:cNvPicPr>
          <p:nvPr/>
        </p:nvPicPr>
        <p:blipFill>
          <a:blip r:embed="rId6"/>
          <a:stretch>
            <a:fillRect/>
          </a:stretch>
        </p:blipFill>
        <p:spPr>
          <a:xfrm>
            <a:off x="8390612" y="5035183"/>
            <a:ext cx="697510" cy="697510"/>
          </a:xfrm>
          <a:prstGeom prst="rect">
            <a:avLst/>
          </a:prstGeom>
        </p:spPr>
      </p:pic>
      <p:sp>
        <p:nvSpPr>
          <p:cNvPr id="22" name="文本框 21">
            <a:extLst>
              <a:ext uri="{FF2B5EF4-FFF2-40B4-BE49-F238E27FC236}">
                <a16:creationId xmlns:a16="http://schemas.microsoft.com/office/drawing/2014/main" id="{F9B259C1-EC49-7448-AFD0-903A5B0B24F5}"/>
              </a:ext>
            </a:extLst>
          </p:cNvPr>
          <p:cNvSpPr txBox="1"/>
          <p:nvPr/>
        </p:nvSpPr>
        <p:spPr>
          <a:xfrm>
            <a:off x="9143998" y="5234686"/>
            <a:ext cx="2092975" cy="400110"/>
          </a:xfrm>
          <a:prstGeom prst="rect">
            <a:avLst/>
          </a:prstGeom>
          <a:noFill/>
        </p:spPr>
        <p:txBody>
          <a:bodyPr wrap="square">
            <a:spAutoFit/>
          </a:bodyPr>
          <a:lstStyle/>
          <a:p>
            <a:pPr algn="ctr"/>
            <a:r>
              <a:rPr lang="en-US" altLang="zh-CN" sz="2000" dirty="0">
                <a:latin typeface="Microsoft YaHei" panose="020B0503020204020204" pitchFamily="34" charset="-122"/>
                <a:ea typeface="Microsoft YaHei" panose="020B0503020204020204" pitchFamily="34" charset="-122"/>
                <a:cs typeface="Baghdad" pitchFamily="2" charset="-78"/>
              </a:rPr>
              <a:t>Yes, it is a copy!</a:t>
            </a:r>
            <a:endParaRPr lang="zh-CN" altLang="en-US" sz="2000"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0C40BCDD-BA12-E644-B82C-1C9985605FB3}"/>
              </a:ext>
            </a:extLst>
          </p:cNvPr>
          <p:cNvSpPr txBox="1"/>
          <p:nvPr/>
        </p:nvSpPr>
        <p:spPr>
          <a:xfrm>
            <a:off x="1707416" y="5177908"/>
            <a:ext cx="1894116" cy="400110"/>
          </a:xfrm>
          <a:prstGeom prst="rect">
            <a:avLst/>
          </a:prstGeom>
          <a:noFill/>
        </p:spPr>
        <p:txBody>
          <a:bodyPr wrap="square">
            <a:spAutoFit/>
          </a:bodyPr>
          <a:lstStyle/>
          <a:p>
            <a:pPr algn="ctr"/>
            <a:r>
              <a:rPr lang="en-US" altLang="zh-CN" sz="2000" i="1" dirty="0">
                <a:latin typeface="Microsoft YaHei" panose="020B0503020204020204" pitchFamily="34" charset="-122"/>
                <a:ea typeface="Microsoft YaHei" panose="020B0503020204020204" pitchFamily="34" charset="-122"/>
                <a:cs typeface="Baghdad" pitchFamily="2" charset="-78"/>
              </a:rPr>
              <a:t>Copy, Right?</a:t>
            </a:r>
            <a:endParaRPr lang="zh-CN" altLang="en-US" sz="2000" i="1" dirty="0">
              <a:latin typeface="Microsoft YaHei" panose="020B0503020204020204" pitchFamily="34" charset="-122"/>
              <a:ea typeface="Microsoft YaHei" panose="020B0503020204020204" pitchFamily="34" charset="-122"/>
            </a:endParaRPr>
          </a:p>
        </p:txBody>
      </p:sp>
      <p:pic>
        <p:nvPicPr>
          <p:cNvPr id="26" name="图片 25" descr="形状&#10;&#10;描述已自动生成">
            <a:extLst>
              <a:ext uri="{FF2B5EF4-FFF2-40B4-BE49-F238E27FC236}">
                <a16:creationId xmlns:a16="http://schemas.microsoft.com/office/drawing/2014/main" id="{6210D5FB-8360-6F49-A458-D3568479E707}"/>
              </a:ext>
            </a:extLst>
          </p:cNvPr>
          <p:cNvPicPr>
            <a:picLocks noChangeAspect="1"/>
          </p:cNvPicPr>
          <p:nvPr/>
        </p:nvPicPr>
        <p:blipFill>
          <a:blip r:embed="rId7"/>
          <a:stretch>
            <a:fillRect/>
          </a:stretch>
        </p:blipFill>
        <p:spPr>
          <a:xfrm>
            <a:off x="1135494" y="5089275"/>
            <a:ext cx="571922" cy="571922"/>
          </a:xfrm>
          <a:prstGeom prst="rect">
            <a:avLst/>
          </a:prstGeom>
        </p:spPr>
      </p:pic>
      <p:sp>
        <p:nvSpPr>
          <p:cNvPr id="25" name="标题 1">
            <a:extLst>
              <a:ext uri="{FF2B5EF4-FFF2-40B4-BE49-F238E27FC236}">
                <a16:creationId xmlns:a16="http://schemas.microsoft.com/office/drawing/2014/main" id="{BCB5EE7A-6339-4BE2-882C-F4C43624579F}"/>
              </a:ext>
            </a:extLst>
          </p:cNvPr>
          <p:cNvSpPr txBox="1">
            <a:spLocks/>
          </p:cNvSpPr>
          <p:nvPr/>
        </p:nvSpPr>
        <p:spPr>
          <a:xfrm>
            <a:off x="469858" y="116632"/>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最终决策机制</a:t>
            </a:r>
          </a:p>
        </p:txBody>
      </p:sp>
      <p:pic>
        <p:nvPicPr>
          <p:cNvPr id="1026" name="Picture 2">
            <a:extLst>
              <a:ext uri="{FF2B5EF4-FFF2-40B4-BE49-F238E27FC236}">
                <a16:creationId xmlns:a16="http://schemas.microsoft.com/office/drawing/2014/main" id="{A59C8DCF-E72A-4956-A0EE-B97F7AB0483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9367" y="2284915"/>
            <a:ext cx="1706084" cy="135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06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8C75013-A32C-42B1-8E3F-24140B585755}"/>
              </a:ext>
            </a:extLst>
          </p:cNvPr>
          <p:cNvSpPr txBox="1">
            <a:spLocks/>
          </p:cNvSpPr>
          <p:nvPr/>
        </p:nvSpPr>
        <p:spPr>
          <a:xfrm>
            <a:off x="469858" y="99866"/>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实验设置</a:t>
            </a:r>
          </a:p>
        </p:txBody>
      </p:sp>
      <p:pic>
        <p:nvPicPr>
          <p:cNvPr id="16" name="图片 15" descr="表格&#10;&#10;描述已自动生成">
            <a:extLst>
              <a:ext uri="{FF2B5EF4-FFF2-40B4-BE49-F238E27FC236}">
                <a16:creationId xmlns:a16="http://schemas.microsoft.com/office/drawing/2014/main" id="{7BD2939A-736A-D630-43C7-533A9FD2CD6C}"/>
              </a:ext>
            </a:extLst>
          </p:cNvPr>
          <p:cNvPicPr>
            <a:picLocks noChangeAspect="1"/>
          </p:cNvPicPr>
          <p:nvPr/>
        </p:nvPicPr>
        <p:blipFill>
          <a:blip r:embed="rId3"/>
          <a:stretch>
            <a:fillRect/>
          </a:stretch>
        </p:blipFill>
        <p:spPr>
          <a:xfrm>
            <a:off x="3575095" y="1238455"/>
            <a:ext cx="5284745" cy="1545878"/>
          </a:xfrm>
          <a:prstGeom prst="rect">
            <a:avLst/>
          </a:prstGeom>
        </p:spPr>
      </p:pic>
      <p:sp>
        <p:nvSpPr>
          <p:cNvPr id="10" name="文本框 9">
            <a:extLst>
              <a:ext uri="{FF2B5EF4-FFF2-40B4-BE49-F238E27FC236}">
                <a16:creationId xmlns:a16="http://schemas.microsoft.com/office/drawing/2014/main" id="{45405711-87B0-36BD-1560-61181E394538}"/>
              </a:ext>
            </a:extLst>
          </p:cNvPr>
          <p:cNvSpPr txBox="1"/>
          <p:nvPr/>
        </p:nvSpPr>
        <p:spPr>
          <a:xfrm>
            <a:off x="479376" y="1811339"/>
            <a:ext cx="3095719"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数据集和要保护的模型</a:t>
            </a:r>
          </a:p>
        </p:txBody>
      </p:sp>
      <p:sp>
        <p:nvSpPr>
          <p:cNvPr id="17" name="文本框 16">
            <a:extLst>
              <a:ext uri="{FF2B5EF4-FFF2-40B4-BE49-F238E27FC236}">
                <a16:creationId xmlns:a16="http://schemas.microsoft.com/office/drawing/2014/main" id="{B2C1EF38-D415-95D3-96FE-9245E00CFA32}"/>
              </a:ext>
            </a:extLst>
          </p:cNvPr>
          <p:cNvSpPr txBox="1"/>
          <p:nvPr/>
        </p:nvSpPr>
        <p:spPr>
          <a:xfrm>
            <a:off x="479376" y="3739342"/>
            <a:ext cx="1556836"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嫌疑模型</a:t>
            </a:r>
          </a:p>
        </p:txBody>
      </p:sp>
      <p:pic>
        <p:nvPicPr>
          <p:cNvPr id="18" name="Picture 1" descr="page15image241384064">
            <a:extLst>
              <a:ext uri="{FF2B5EF4-FFF2-40B4-BE49-F238E27FC236}">
                <a16:creationId xmlns:a16="http://schemas.microsoft.com/office/drawing/2014/main" id="{2E449241-3375-7464-F0A0-091F14BAF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840" y="1240711"/>
            <a:ext cx="2994378" cy="154587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FFC1F0CA-4450-2684-E49B-E891B1118D6C}"/>
              </a:ext>
            </a:extLst>
          </p:cNvPr>
          <p:cNvSpPr txBox="1"/>
          <p:nvPr/>
        </p:nvSpPr>
        <p:spPr>
          <a:xfrm>
            <a:off x="1416376" y="5313402"/>
            <a:ext cx="9602181" cy="707886"/>
          </a:xfrm>
          <a:prstGeom prst="rect">
            <a:avLst/>
          </a:prstGeom>
          <a:solidFill>
            <a:schemeClr val="accent6">
              <a:lumMod val="20000"/>
              <a:lumOff val="80000"/>
            </a:schemeClr>
          </a:solidFill>
          <a:ln>
            <a:noFill/>
          </a:ln>
        </p:spPr>
        <p:txBody>
          <a:bodyPr wrap="square" rtlCol="0">
            <a:spAutoFit/>
          </a:bodyPr>
          <a:lstStyle/>
          <a:p>
            <a:pPr algn="ctr"/>
            <a:r>
              <a:rPr lang="zh-CN" altLang="en-US" sz="2000" dirty="0">
                <a:latin typeface="Microsoft YaHei" panose="020B0503020204020204" pitchFamily="34" charset="-122"/>
                <a:ea typeface="Microsoft YaHei" panose="020B0503020204020204" pitchFamily="34" charset="-122"/>
                <a:cs typeface="Baghdad" pitchFamily="2" charset="-78"/>
              </a:rPr>
              <a:t>我们总共实验了：</a:t>
            </a:r>
            <a:r>
              <a:rPr lang="en-US" altLang="zh-CN" sz="2000" dirty="0">
                <a:latin typeface="Microsoft YaHei" panose="020B0503020204020204" pitchFamily="34" charset="-122"/>
                <a:ea typeface="Microsoft YaHei" panose="020B0503020204020204" pitchFamily="34" charset="-122"/>
                <a:cs typeface="Baghdad" pitchFamily="2" charset="-78"/>
              </a:rPr>
              <a:t>11</a:t>
            </a:r>
            <a:r>
              <a:rPr lang="zh-CN" altLang="en-US" sz="2000" dirty="0">
                <a:latin typeface="Microsoft YaHei" panose="020B0503020204020204" pitchFamily="34" charset="-122"/>
                <a:ea typeface="Microsoft YaHei" panose="020B0503020204020204" pitchFamily="34" charset="-122"/>
                <a:cs typeface="Baghdad" pitchFamily="2" charset="-78"/>
              </a:rPr>
              <a:t>种模型攻击方法，</a:t>
            </a:r>
            <a:r>
              <a:rPr lang="en-US" altLang="zh-CN" sz="2000" dirty="0">
                <a:latin typeface="Microsoft YaHei" panose="020B0503020204020204" pitchFamily="34" charset="-122"/>
                <a:ea typeface="Microsoft YaHei" panose="020B0503020204020204" pitchFamily="34" charset="-122"/>
                <a:cs typeface="Baghdad" pitchFamily="2" charset="-78"/>
              </a:rPr>
              <a:t>3 </a:t>
            </a:r>
            <a:r>
              <a:rPr lang="zh-CN" altLang="en-US" sz="2000" dirty="0">
                <a:latin typeface="Microsoft YaHei" panose="020B0503020204020204" pitchFamily="34" charset="-122"/>
                <a:ea typeface="Microsoft YaHei" panose="020B0503020204020204" pitchFamily="34" charset="-122"/>
                <a:cs typeface="Baghdad" pitchFamily="2" charset="-78"/>
              </a:rPr>
              <a:t>种基线方法</a:t>
            </a:r>
            <a:r>
              <a:rPr lang="en-US" altLang="zh-CN" sz="2000" dirty="0">
                <a:latin typeface="Microsoft YaHei" panose="020B0503020204020204" pitchFamily="34" charset="-122"/>
                <a:ea typeface="Microsoft YaHei" panose="020B0503020204020204" pitchFamily="34" charset="-122"/>
                <a:cs typeface="Baghdad" pitchFamily="2" charset="-78"/>
              </a:rPr>
              <a:t>, 4</a:t>
            </a:r>
            <a:r>
              <a:rPr lang="zh-CN" altLang="en-US" sz="2000" dirty="0">
                <a:latin typeface="Microsoft YaHei" panose="020B0503020204020204" pitchFamily="34" charset="-122"/>
                <a:ea typeface="Microsoft YaHei" panose="020B0503020204020204" pitchFamily="34" charset="-122"/>
                <a:cs typeface="Baghdad" pitchFamily="2" charset="-78"/>
              </a:rPr>
              <a:t>个数据集，超过</a:t>
            </a:r>
            <a:r>
              <a:rPr lang="en-US" altLang="zh-CN" sz="2000" dirty="0">
                <a:latin typeface="Microsoft YaHei" panose="020B0503020204020204" pitchFamily="34" charset="-122"/>
                <a:ea typeface="Microsoft YaHei" panose="020B0503020204020204" pitchFamily="34" charset="-122"/>
                <a:cs typeface="Baghdad" pitchFamily="2" charset="-78"/>
              </a:rPr>
              <a:t>300</a:t>
            </a:r>
            <a:r>
              <a:rPr lang="zh-CN" altLang="en-US" sz="2000" dirty="0">
                <a:latin typeface="Microsoft YaHei" panose="020B0503020204020204" pitchFamily="34" charset="-122"/>
                <a:ea typeface="Microsoft YaHei" panose="020B0503020204020204" pitchFamily="34" charset="-122"/>
                <a:cs typeface="Baghdad" pitchFamily="2" charset="-78"/>
              </a:rPr>
              <a:t>个不同的深度学习模型</a:t>
            </a:r>
            <a:endParaRPr kumimoji="1" lang="zh-CN" altLang="en-US" sz="2000" dirty="0">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5F8B3475-678D-4430-0112-9450DEBD2FA5}"/>
              </a:ext>
            </a:extLst>
          </p:cNvPr>
          <p:cNvSpPr txBox="1"/>
          <p:nvPr/>
        </p:nvSpPr>
        <p:spPr>
          <a:xfrm>
            <a:off x="9090398" y="958270"/>
            <a:ext cx="1005403" cy="338554"/>
          </a:xfrm>
          <a:prstGeom prst="rect">
            <a:avLst/>
          </a:prstGeom>
          <a:noFill/>
        </p:spPr>
        <p:txBody>
          <a:bodyPr wrap="none" rtlCol="0">
            <a:spAutoFit/>
          </a:bodyPr>
          <a:lstStyle/>
          <a:p>
            <a:pPr algn="ctr"/>
            <a:r>
              <a:rPr kumimoji="1" lang="zh-CN" altLang="en-US" sz="1600" dirty="0">
                <a:latin typeface="Microsoft YaHei" panose="020B0503020204020204" pitchFamily="34" charset="-122"/>
                <a:ea typeface="Microsoft YaHei" panose="020B0503020204020204" pitchFamily="34" charset="-122"/>
              </a:rPr>
              <a:t>测试种子</a:t>
            </a:r>
          </a:p>
        </p:txBody>
      </p:sp>
      <p:graphicFrame>
        <p:nvGraphicFramePr>
          <p:cNvPr id="21" name="表格 21">
            <a:extLst>
              <a:ext uri="{FF2B5EF4-FFF2-40B4-BE49-F238E27FC236}">
                <a16:creationId xmlns:a16="http://schemas.microsoft.com/office/drawing/2014/main" id="{E1C1BA77-53D0-D9AE-FA4B-5E79A0D102FE}"/>
              </a:ext>
            </a:extLst>
          </p:cNvPr>
          <p:cNvGraphicFramePr>
            <a:graphicFrameLocks noGrp="1"/>
          </p:cNvGraphicFramePr>
          <p:nvPr/>
        </p:nvGraphicFramePr>
        <p:xfrm>
          <a:off x="2442471" y="3207877"/>
          <a:ext cx="8913219" cy="1463040"/>
        </p:xfrm>
        <a:graphic>
          <a:graphicData uri="http://schemas.openxmlformats.org/drawingml/2006/table">
            <a:tbl>
              <a:tblPr firstRow="1" bandRow="1">
                <a:tableStyleId>{5C22544A-7EE6-4342-B048-85BDC9FD1C3A}</a:tableStyleId>
              </a:tblPr>
              <a:tblGrid>
                <a:gridCol w="1273317">
                  <a:extLst>
                    <a:ext uri="{9D8B030D-6E8A-4147-A177-3AD203B41FA5}">
                      <a16:colId xmlns:a16="http://schemas.microsoft.com/office/drawing/2014/main" val="969176254"/>
                    </a:ext>
                  </a:extLst>
                </a:gridCol>
                <a:gridCol w="1273317">
                  <a:extLst>
                    <a:ext uri="{9D8B030D-6E8A-4147-A177-3AD203B41FA5}">
                      <a16:colId xmlns:a16="http://schemas.microsoft.com/office/drawing/2014/main" val="1109169320"/>
                    </a:ext>
                  </a:extLst>
                </a:gridCol>
                <a:gridCol w="1273317">
                  <a:extLst>
                    <a:ext uri="{9D8B030D-6E8A-4147-A177-3AD203B41FA5}">
                      <a16:colId xmlns:a16="http://schemas.microsoft.com/office/drawing/2014/main" val="3131648519"/>
                    </a:ext>
                  </a:extLst>
                </a:gridCol>
                <a:gridCol w="1273317">
                  <a:extLst>
                    <a:ext uri="{9D8B030D-6E8A-4147-A177-3AD203B41FA5}">
                      <a16:colId xmlns:a16="http://schemas.microsoft.com/office/drawing/2014/main" val="260310950"/>
                    </a:ext>
                  </a:extLst>
                </a:gridCol>
                <a:gridCol w="1273317">
                  <a:extLst>
                    <a:ext uri="{9D8B030D-6E8A-4147-A177-3AD203B41FA5}">
                      <a16:colId xmlns:a16="http://schemas.microsoft.com/office/drawing/2014/main" val="3452421632"/>
                    </a:ext>
                  </a:extLst>
                </a:gridCol>
                <a:gridCol w="1273317">
                  <a:extLst>
                    <a:ext uri="{9D8B030D-6E8A-4147-A177-3AD203B41FA5}">
                      <a16:colId xmlns:a16="http://schemas.microsoft.com/office/drawing/2014/main" val="2551335399"/>
                    </a:ext>
                  </a:extLst>
                </a:gridCol>
                <a:gridCol w="1273317">
                  <a:extLst>
                    <a:ext uri="{9D8B030D-6E8A-4147-A177-3AD203B41FA5}">
                      <a16:colId xmlns:a16="http://schemas.microsoft.com/office/drawing/2014/main" val="1604882071"/>
                    </a:ext>
                  </a:extLst>
                </a:gridCol>
              </a:tblGrid>
              <a:tr h="370840">
                <a:tc>
                  <a:txBody>
                    <a:bodyPr/>
                    <a:lstStyle/>
                    <a:p>
                      <a:pPr algn="l"/>
                      <a:r>
                        <a:rPr lang="en-US" altLang="zh-CN" sz="1400" dirty="0">
                          <a:latin typeface="Microsoft YaHei" panose="020B0503020204020204" pitchFamily="34" charset="-122"/>
                          <a:ea typeface="Microsoft YaHei" panose="020B0503020204020204" pitchFamily="34" charset="-122"/>
                        </a:rPr>
                        <a:t>Positive</a:t>
                      </a:r>
                      <a:r>
                        <a:rPr lang="zh-CN" altLang="en-US" sz="1400" dirty="0">
                          <a:latin typeface="Microsoft YaHei" panose="020B0503020204020204" pitchFamily="34" charset="-122"/>
                          <a:ea typeface="Microsoft YaHei" panose="020B0503020204020204" pitchFamily="34" charset="-122"/>
                        </a:rPr>
                        <a:t>嫌疑</a:t>
                      </a:r>
                    </a:p>
                  </a:txBody>
                  <a:tcPr>
                    <a:solidFill>
                      <a:srgbClr val="C00000"/>
                    </a:solidFill>
                  </a:tcPr>
                </a:tc>
                <a:tc>
                  <a:txBody>
                    <a:bodyPr/>
                    <a:lstStyle/>
                    <a:p>
                      <a:pPr algn="ctr"/>
                      <a:r>
                        <a:rPr lang="zh-CN" altLang="en-US" sz="1400" dirty="0">
                          <a:latin typeface="Microsoft YaHei" panose="020B0503020204020204" pitchFamily="34" charset="-122"/>
                          <a:ea typeface="Microsoft YaHei" panose="020B0503020204020204" pitchFamily="34" charset="-122"/>
                        </a:rPr>
                        <a:t>微调最后一层（</a:t>
                      </a:r>
                      <a:r>
                        <a:rPr lang="en-AU" altLang="zh-CN" sz="1400" dirty="0"/>
                        <a:t>FT-LL</a:t>
                      </a:r>
                      <a:r>
                        <a:rPr lang="zh-CN" altLang="en-US" sz="1400" dirty="0">
                          <a:latin typeface="Microsoft YaHei" panose="020B0503020204020204" pitchFamily="34" charset="-122"/>
                          <a:ea typeface="Microsoft YaHei" panose="020B0503020204020204" pitchFamily="34" charset="-122"/>
                        </a:rPr>
                        <a:t>）</a:t>
                      </a:r>
                    </a:p>
                  </a:txBody>
                  <a:tcPr>
                    <a:solidFill>
                      <a:srgbClr val="C00000"/>
                    </a:solidFill>
                  </a:tcPr>
                </a:tc>
                <a:tc>
                  <a:txBody>
                    <a:bodyPr/>
                    <a:lstStyle/>
                    <a:p>
                      <a:pPr algn="ctr"/>
                      <a:r>
                        <a:rPr lang="zh-CN" altLang="en-US" sz="1400" dirty="0">
                          <a:latin typeface="Microsoft YaHei" panose="020B0503020204020204" pitchFamily="34" charset="-122"/>
                          <a:ea typeface="Microsoft YaHei" panose="020B0503020204020204" pitchFamily="34" charset="-122"/>
                        </a:rPr>
                        <a:t>微调所有层（</a:t>
                      </a:r>
                      <a:r>
                        <a:rPr lang="en-US" altLang="zh-CN" sz="1400" dirty="0">
                          <a:latin typeface="Microsoft YaHei" panose="020B0503020204020204" pitchFamily="34" charset="-122"/>
                          <a:ea typeface="Microsoft YaHei" panose="020B0503020204020204" pitchFamily="34" charset="-122"/>
                        </a:rPr>
                        <a:t>FT-AL</a:t>
                      </a:r>
                      <a:r>
                        <a:rPr lang="zh-CN" altLang="en-US" sz="1400" dirty="0">
                          <a:latin typeface="Microsoft YaHei" panose="020B0503020204020204" pitchFamily="34" charset="-122"/>
                          <a:ea typeface="Microsoft YaHei" panose="020B0503020204020204" pitchFamily="34" charset="-122"/>
                        </a:rPr>
                        <a:t>）</a:t>
                      </a:r>
                    </a:p>
                  </a:txBody>
                  <a:tcPr>
                    <a:solidFill>
                      <a:srgbClr val="C00000"/>
                    </a:solidFill>
                  </a:tcPr>
                </a:tc>
                <a:tc>
                  <a:txBody>
                    <a:bodyPr/>
                    <a:lstStyle/>
                    <a:p>
                      <a:pPr algn="ctr"/>
                      <a:r>
                        <a:rPr lang="zh-CN" altLang="en-US" sz="1400" dirty="0">
                          <a:latin typeface="Microsoft YaHei" panose="020B0503020204020204" pitchFamily="34" charset="-122"/>
                          <a:ea typeface="Microsoft YaHei" panose="020B0503020204020204" pitchFamily="34" charset="-122"/>
                        </a:rPr>
                        <a:t>重置最后一层后重训练（</a:t>
                      </a:r>
                      <a:r>
                        <a:rPr lang="en-US" altLang="zh-CN" sz="1400" dirty="0">
                          <a:latin typeface="Microsoft YaHei" panose="020B0503020204020204" pitchFamily="34" charset="-122"/>
                          <a:ea typeface="Microsoft YaHei" panose="020B0503020204020204" pitchFamily="34" charset="-122"/>
                        </a:rPr>
                        <a:t>RT-AL</a:t>
                      </a:r>
                      <a:r>
                        <a:rPr lang="zh-CN" altLang="en-US" sz="1400" dirty="0">
                          <a:latin typeface="Microsoft YaHei" panose="020B0503020204020204" pitchFamily="34" charset="-122"/>
                          <a:ea typeface="Microsoft YaHei" panose="020B0503020204020204" pitchFamily="34" charset="-122"/>
                        </a:rPr>
                        <a:t>）</a:t>
                      </a:r>
                    </a:p>
                  </a:txBody>
                  <a:tcPr>
                    <a:solidFill>
                      <a:srgbClr val="C0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AU" sz="1400" dirty="0">
                          <a:latin typeface="Microsoft YaHei" panose="020B0503020204020204" pitchFamily="34" charset="-122"/>
                          <a:ea typeface="Microsoft YaHei" panose="020B0503020204020204" pitchFamily="34" charset="-122"/>
                        </a:rPr>
                        <a:t>模型</a:t>
                      </a:r>
                      <a:r>
                        <a:rPr lang="zh-CN" altLang="en-US" sz="1400" dirty="0">
                          <a:latin typeface="Microsoft YaHei" panose="020B0503020204020204" pitchFamily="34" charset="-122"/>
                          <a:ea typeface="Microsoft YaHei" panose="020B0503020204020204" pitchFamily="34" charset="-122"/>
                        </a:rPr>
                        <a:t>剪枝</a:t>
                      </a:r>
                      <a:r>
                        <a:rPr lang="en-AU" altLang="zh-CN" sz="1400" dirty="0">
                          <a:latin typeface="Microsoft YaHei" panose="020B0503020204020204" pitchFamily="34" charset="-122"/>
                          <a:ea typeface="Microsoft YaHei" panose="020B0503020204020204" pitchFamily="34" charset="-122"/>
                        </a:rPr>
                        <a:t>P-r%</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20%-60%</a:t>
                      </a:r>
                      <a:r>
                        <a:rPr lang="zh-CN" altLang="en-US" sz="1400" dirty="0">
                          <a:latin typeface="Microsoft YaHei" panose="020B0503020204020204" pitchFamily="34" charset="-122"/>
                          <a:ea typeface="Microsoft YaHei" panose="020B0503020204020204" pitchFamily="34" charset="-122"/>
                        </a:rPr>
                        <a:t>）</a:t>
                      </a:r>
                    </a:p>
                  </a:txBody>
                  <a:tcPr>
                    <a:solidFill>
                      <a:srgbClr val="C00000"/>
                    </a:solidFill>
                  </a:tcPr>
                </a:tc>
                <a:tc>
                  <a:txBody>
                    <a:bodyPr/>
                    <a:lstStyle/>
                    <a:p>
                      <a:pPr algn="ctr"/>
                      <a:r>
                        <a:rPr lang="zh-CN" altLang="en-US" sz="1400" dirty="0">
                          <a:latin typeface="Microsoft YaHei" panose="020B0503020204020204" pitchFamily="34" charset="-122"/>
                          <a:ea typeface="Microsoft YaHei" panose="020B0503020204020204" pitchFamily="34" charset="-122"/>
                        </a:rPr>
                        <a:t>迁移学习</a:t>
                      </a:r>
                    </a:p>
                  </a:txBody>
                  <a:tcPr>
                    <a:solidFill>
                      <a:srgbClr val="C00000"/>
                    </a:solidFill>
                  </a:tcPr>
                </a:tc>
                <a:tc>
                  <a:txBody>
                    <a:bodyPr/>
                    <a:lstStyle/>
                    <a:p>
                      <a:pPr algn="ctr"/>
                      <a:r>
                        <a:rPr lang="zh-CN" altLang="en-US" sz="1400" dirty="0">
                          <a:latin typeface="Microsoft YaHei" panose="020B0503020204020204" pitchFamily="34" charset="-122"/>
                          <a:ea typeface="Microsoft YaHei" panose="020B0503020204020204" pitchFamily="34" charset="-122"/>
                        </a:rPr>
                        <a:t>模型窃取</a:t>
                      </a:r>
                    </a:p>
                  </a:txBody>
                  <a:tcPr>
                    <a:solidFill>
                      <a:srgbClr val="C00000"/>
                    </a:solidFill>
                  </a:tcPr>
                </a:tc>
                <a:extLst>
                  <a:ext uri="{0D108BD9-81ED-4DB2-BD59-A6C34878D82A}">
                    <a16:rowId xmlns:a16="http://schemas.microsoft.com/office/drawing/2014/main" val="1347606502"/>
                  </a:ext>
                </a:extLst>
              </a:tr>
              <a:tr h="370840">
                <a:tc>
                  <a:txBody>
                    <a:bodyPr/>
                    <a:lstStyle/>
                    <a:p>
                      <a:pPr algn="l"/>
                      <a:r>
                        <a:rPr lang="en-US" altLang="zh-CN" sz="1400" dirty="0">
                          <a:latin typeface="Microsoft YaHei" panose="020B0503020204020204" pitchFamily="34" charset="-122"/>
                          <a:ea typeface="Microsoft YaHei" panose="020B0503020204020204" pitchFamily="34" charset="-122"/>
                        </a:rPr>
                        <a:t>Negative</a:t>
                      </a:r>
                      <a:r>
                        <a:rPr lang="zh-CN" altLang="en-US" sz="1400" dirty="0">
                          <a:latin typeface="Microsoft YaHei" panose="020B0503020204020204" pitchFamily="34" charset="-122"/>
                          <a:ea typeface="Microsoft YaHei" panose="020B0503020204020204" pitchFamily="34" charset="-122"/>
                        </a:rPr>
                        <a:t>嫌疑</a:t>
                      </a:r>
                    </a:p>
                  </a:txBody>
                  <a:tcPr/>
                </a:tc>
                <a:tc>
                  <a:txBody>
                    <a:bodyPr/>
                    <a:lstStyle/>
                    <a:p>
                      <a:pPr algn="ctr"/>
                      <a:r>
                        <a:rPr lang="zh-CN" altLang="en-US" sz="1400" dirty="0">
                          <a:latin typeface="Microsoft YaHei" panose="020B0503020204020204" pitchFamily="34" charset="-122"/>
                          <a:ea typeface="Microsoft YaHei" panose="020B0503020204020204" pitchFamily="34" charset="-122"/>
                        </a:rPr>
                        <a:t>独立训练，不同随机初始化（</a:t>
                      </a:r>
                      <a:r>
                        <a:rPr lang="en-AU" altLang="zh-CN" sz="1400" dirty="0"/>
                        <a:t>Neg-1</a:t>
                      </a:r>
                      <a:r>
                        <a:rPr lang="zh-CN" altLang="en-US" sz="1400" dirty="0">
                          <a:latin typeface="Microsoft YaHei" panose="020B0503020204020204" pitchFamily="34" charset="-122"/>
                          <a:ea typeface="Microsoft YaHei" panose="020B0503020204020204" pitchFamily="34" charset="-122"/>
                        </a:rPr>
                        <a:t>）</a:t>
                      </a:r>
                    </a:p>
                  </a:txBody>
                  <a:tcPr/>
                </a:tc>
                <a:tc>
                  <a:txBody>
                    <a:bodyPr/>
                    <a:lstStyle/>
                    <a:p>
                      <a:pPr algn="ctr"/>
                      <a:r>
                        <a:rPr lang="zh-CN" altLang="en-US" sz="1400" dirty="0">
                          <a:latin typeface="Microsoft YaHei" panose="020B0503020204020204" pitchFamily="34" charset="-122"/>
                          <a:ea typeface="Microsoft YaHei" panose="020B0503020204020204" pitchFamily="34" charset="-122"/>
                        </a:rPr>
                        <a:t>训练在其余</a:t>
                      </a:r>
                      <a:r>
                        <a:rPr lang="en-US" altLang="zh-CN" sz="1400" dirty="0">
                          <a:latin typeface="Microsoft YaHei" panose="020B0503020204020204" pitchFamily="34" charset="-122"/>
                          <a:ea typeface="Microsoft YaHei" panose="020B0503020204020204" pitchFamily="34" charset="-122"/>
                        </a:rPr>
                        <a:t>50%</a:t>
                      </a:r>
                      <a:r>
                        <a:rPr lang="zh-CN" altLang="en-US" sz="1400" dirty="0">
                          <a:latin typeface="Microsoft YaHei" panose="020B0503020204020204" pitchFamily="34" charset="-122"/>
                          <a:ea typeface="Microsoft YaHei" panose="020B0503020204020204" pitchFamily="34" charset="-122"/>
                        </a:rPr>
                        <a:t>数据上（</a:t>
                      </a:r>
                      <a:r>
                        <a:rPr lang="en-AU" altLang="zh-CN" sz="1400" dirty="0"/>
                        <a:t>Neg-</a:t>
                      </a:r>
                      <a:r>
                        <a:rPr lang="en-US" altLang="zh-CN" sz="1400" dirty="0"/>
                        <a:t>2</a:t>
                      </a:r>
                      <a:r>
                        <a:rPr lang="zh-CN" altLang="en-US" sz="1400" dirty="0">
                          <a:latin typeface="Microsoft YaHei" panose="020B0503020204020204" pitchFamily="34" charset="-122"/>
                          <a:ea typeface="Microsoft YaHei" panose="020B0503020204020204" pitchFamily="34" charset="-122"/>
                        </a:rPr>
                        <a:t>）</a:t>
                      </a:r>
                    </a:p>
                  </a:txBody>
                  <a:tcPr/>
                </a:tc>
                <a:tc>
                  <a:txBody>
                    <a:bodyPr/>
                    <a:lstStyle/>
                    <a:p>
                      <a:pPr algn="ct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lgn="ct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lgn="ct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lgn="ct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457560162"/>
                  </a:ext>
                </a:extLst>
              </a:tr>
            </a:tbl>
          </a:graphicData>
        </a:graphic>
      </p:graphicFrame>
    </p:spTree>
    <p:extLst>
      <p:ext uri="{BB962C8B-B14F-4D97-AF65-F5344CB8AC3E}">
        <p14:creationId xmlns:p14="http://schemas.microsoft.com/office/powerpoint/2010/main" val="2931265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应用程序, 表格, Excel&#10;&#10;描述已自动生成">
            <a:extLst>
              <a:ext uri="{FF2B5EF4-FFF2-40B4-BE49-F238E27FC236}">
                <a16:creationId xmlns:a16="http://schemas.microsoft.com/office/drawing/2014/main" id="{62091F5C-C883-FE45-9684-2A40CD4C9F46}"/>
              </a:ext>
            </a:extLst>
          </p:cNvPr>
          <p:cNvPicPr>
            <a:picLocks noChangeAspect="1"/>
          </p:cNvPicPr>
          <p:nvPr/>
        </p:nvPicPr>
        <p:blipFill>
          <a:blip r:embed="rId3"/>
          <a:stretch>
            <a:fillRect/>
          </a:stretch>
        </p:blipFill>
        <p:spPr>
          <a:xfrm>
            <a:off x="2712057" y="1881962"/>
            <a:ext cx="6767884" cy="4067318"/>
          </a:xfrm>
          <a:prstGeom prst="rect">
            <a:avLst/>
          </a:prstGeom>
        </p:spPr>
      </p:pic>
      <p:sp>
        <p:nvSpPr>
          <p:cNvPr id="6" name="内容占位符 5">
            <a:extLst>
              <a:ext uri="{FF2B5EF4-FFF2-40B4-BE49-F238E27FC236}">
                <a16:creationId xmlns:a16="http://schemas.microsoft.com/office/drawing/2014/main" id="{7F022504-A788-BB4C-9A14-C4A9AB3975C7}"/>
              </a:ext>
            </a:extLst>
          </p:cNvPr>
          <p:cNvSpPr txBox="1">
            <a:spLocks/>
          </p:cNvSpPr>
          <p:nvPr/>
        </p:nvSpPr>
        <p:spPr>
          <a:xfrm>
            <a:off x="1537600" y="1143316"/>
            <a:ext cx="8380115" cy="430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itchFamily="2" charset="2"/>
              <a:buChar char="p"/>
            </a:pPr>
            <a:r>
              <a:rPr lang="zh-CN" altLang="en-US" sz="2000" b="1" dirty="0">
                <a:solidFill>
                  <a:srgbClr val="C00000"/>
                </a:solidFill>
                <a:latin typeface="Microsoft YaHei" panose="020B0503020204020204" pitchFamily="34" charset="-122"/>
                <a:ea typeface="Microsoft YaHei" panose="020B0503020204020204" pitchFamily="34" charset="-122"/>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Baghdad" pitchFamily="2" charset="-78"/>
              </a:rPr>
              <a:t>DeepJudge</a:t>
            </a:r>
            <a:r>
              <a:rPr lang="zh-CN" altLang="en-US" sz="2000" b="1" dirty="0">
                <a:solidFill>
                  <a:srgbClr val="C00000"/>
                </a:solidFill>
                <a:latin typeface="Microsoft YaHei" panose="020B0503020204020204" pitchFamily="34" charset="-122"/>
                <a:ea typeface="Microsoft YaHei" panose="020B0503020204020204" pitchFamily="34" charset="-122"/>
                <a:cs typeface="Baghdad" pitchFamily="2" charset="-78"/>
              </a:rPr>
              <a:t>在黑盒设置下的有效性</a:t>
            </a: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marL="0" indent="0">
              <a:lnSpc>
                <a:spcPct val="100000"/>
              </a:lnSpc>
              <a:buNone/>
            </a:pP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F8C75013-A32C-42B1-8E3F-24140B585755}"/>
              </a:ext>
            </a:extLst>
          </p:cNvPr>
          <p:cNvSpPr txBox="1">
            <a:spLocks/>
          </p:cNvSpPr>
          <p:nvPr/>
        </p:nvSpPr>
        <p:spPr>
          <a:xfrm>
            <a:off x="469858" y="99866"/>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面对：模型微调 </a:t>
            </a:r>
            <a:r>
              <a:rPr kumimoji="1" lang="en-US" altLang="zh-CN" sz="3600" dirty="0">
                <a:latin typeface="Microsoft YaHei" panose="020B0503020204020204" pitchFamily="34" charset="-122"/>
                <a:ea typeface="Microsoft YaHei" panose="020B0503020204020204" pitchFamily="34" charset="-122"/>
              </a:rPr>
              <a:t>&amp;</a:t>
            </a:r>
            <a:r>
              <a:rPr kumimoji="1" lang="zh-CN" altLang="en-US" sz="3600" dirty="0">
                <a:latin typeface="Microsoft YaHei" panose="020B0503020204020204" pitchFamily="34" charset="-122"/>
                <a:ea typeface="Microsoft YaHei" panose="020B0503020204020204" pitchFamily="34" charset="-122"/>
              </a:rPr>
              <a:t> 模型剪枝</a:t>
            </a:r>
          </a:p>
        </p:txBody>
      </p:sp>
      <p:pic>
        <p:nvPicPr>
          <p:cNvPr id="8" name="图片 7" descr="形状&#10;&#10;低可信度描述已自动生成">
            <a:extLst>
              <a:ext uri="{FF2B5EF4-FFF2-40B4-BE49-F238E27FC236}">
                <a16:creationId xmlns:a16="http://schemas.microsoft.com/office/drawing/2014/main" id="{55A48551-6A8D-44A8-ABD0-3460D11BE431}"/>
              </a:ext>
            </a:extLst>
          </p:cNvPr>
          <p:cNvPicPr>
            <a:picLocks noChangeAspect="1"/>
          </p:cNvPicPr>
          <p:nvPr/>
        </p:nvPicPr>
        <p:blipFill>
          <a:blip r:embed="rId4"/>
          <a:stretch>
            <a:fillRect/>
          </a:stretch>
        </p:blipFill>
        <p:spPr>
          <a:xfrm>
            <a:off x="1947195" y="2775800"/>
            <a:ext cx="430346" cy="430346"/>
          </a:xfrm>
          <a:prstGeom prst="rect">
            <a:avLst/>
          </a:prstGeom>
        </p:spPr>
      </p:pic>
      <p:pic>
        <p:nvPicPr>
          <p:cNvPr id="4" name="图片 3" descr="形状&#10;&#10;低可信度描述已自动生成">
            <a:extLst>
              <a:ext uri="{FF2B5EF4-FFF2-40B4-BE49-F238E27FC236}">
                <a16:creationId xmlns:a16="http://schemas.microsoft.com/office/drawing/2014/main" id="{14BE655F-6BF2-4217-898F-15B8BC67977C}"/>
              </a:ext>
            </a:extLst>
          </p:cNvPr>
          <p:cNvPicPr>
            <a:picLocks noChangeAspect="1"/>
          </p:cNvPicPr>
          <p:nvPr/>
        </p:nvPicPr>
        <p:blipFill>
          <a:blip r:embed="rId5"/>
          <a:stretch>
            <a:fillRect/>
          </a:stretch>
        </p:blipFill>
        <p:spPr>
          <a:xfrm>
            <a:off x="1938139" y="3485275"/>
            <a:ext cx="430346" cy="430346"/>
          </a:xfrm>
          <a:prstGeom prst="rect">
            <a:avLst/>
          </a:prstGeom>
        </p:spPr>
      </p:pic>
      <p:cxnSp>
        <p:nvCxnSpPr>
          <p:cNvPr id="11" name="直接连接符 10">
            <a:extLst>
              <a:ext uri="{FF2B5EF4-FFF2-40B4-BE49-F238E27FC236}">
                <a16:creationId xmlns:a16="http://schemas.microsoft.com/office/drawing/2014/main" id="{6ECF336E-8C9A-4684-AC3B-E68649F49A44}"/>
              </a:ext>
            </a:extLst>
          </p:cNvPr>
          <p:cNvCxnSpPr>
            <a:cxnSpLocks/>
          </p:cNvCxnSpPr>
          <p:nvPr/>
        </p:nvCxnSpPr>
        <p:spPr>
          <a:xfrm>
            <a:off x="1750511" y="3357361"/>
            <a:ext cx="891088"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3" name="图片 12" descr="形状&#10;&#10;低可信度描述已自动生成">
            <a:extLst>
              <a:ext uri="{FF2B5EF4-FFF2-40B4-BE49-F238E27FC236}">
                <a16:creationId xmlns:a16="http://schemas.microsoft.com/office/drawing/2014/main" id="{B152D112-7CB6-4B7B-ACDB-6B8B9BFC4819}"/>
              </a:ext>
            </a:extLst>
          </p:cNvPr>
          <p:cNvPicPr>
            <a:picLocks noChangeAspect="1"/>
          </p:cNvPicPr>
          <p:nvPr/>
        </p:nvPicPr>
        <p:blipFill>
          <a:blip r:embed="rId4"/>
          <a:stretch>
            <a:fillRect/>
          </a:stretch>
        </p:blipFill>
        <p:spPr>
          <a:xfrm>
            <a:off x="1947195" y="4749743"/>
            <a:ext cx="430346" cy="430346"/>
          </a:xfrm>
          <a:prstGeom prst="rect">
            <a:avLst/>
          </a:prstGeom>
        </p:spPr>
      </p:pic>
      <p:pic>
        <p:nvPicPr>
          <p:cNvPr id="14" name="图片 13" descr="形状&#10;&#10;低可信度描述已自动生成">
            <a:extLst>
              <a:ext uri="{FF2B5EF4-FFF2-40B4-BE49-F238E27FC236}">
                <a16:creationId xmlns:a16="http://schemas.microsoft.com/office/drawing/2014/main" id="{BF32BAA4-664C-4DC0-B89D-4CFAAA226277}"/>
              </a:ext>
            </a:extLst>
          </p:cNvPr>
          <p:cNvPicPr>
            <a:picLocks noChangeAspect="1"/>
          </p:cNvPicPr>
          <p:nvPr/>
        </p:nvPicPr>
        <p:blipFill>
          <a:blip r:embed="rId5"/>
          <a:stretch>
            <a:fillRect/>
          </a:stretch>
        </p:blipFill>
        <p:spPr>
          <a:xfrm>
            <a:off x="1938139" y="5459218"/>
            <a:ext cx="430346" cy="430346"/>
          </a:xfrm>
          <a:prstGeom prst="rect">
            <a:avLst/>
          </a:prstGeom>
        </p:spPr>
      </p:pic>
      <p:cxnSp>
        <p:nvCxnSpPr>
          <p:cNvPr id="15" name="直接连接符 14">
            <a:extLst>
              <a:ext uri="{FF2B5EF4-FFF2-40B4-BE49-F238E27FC236}">
                <a16:creationId xmlns:a16="http://schemas.microsoft.com/office/drawing/2014/main" id="{DD7F46BA-E22E-4C3E-A469-AA894456896F}"/>
              </a:ext>
            </a:extLst>
          </p:cNvPr>
          <p:cNvCxnSpPr>
            <a:cxnSpLocks/>
          </p:cNvCxnSpPr>
          <p:nvPr/>
        </p:nvCxnSpPr>
        <p:spPr>
          <a:xfrm>
            <a:off x="1750511" y="5331304"/>
            <a:ext cx="891088"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0360D9B0-1BE0-E4EA-7BD0-C624B6357298}"/>
              </a:ext>
            </a:extLst>
          </p:cNvPr>
          <p:cNvSpPr/>
          <p:nvPr/>
        </p:nvSpPr>
        <p:spPr>
          <a:xfrm>
            <a:off x="2712057" y="2431740"/>
            <a:ext cx="6767884" cy="9256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CEE82FBF-2527-4235-1A8A-EBAF0055024F}"/>
              </a:ext>
            </a:extLst>
          </p:cNvPr>
          <p:cNvSpPr txBox="1"/>
          <p:nvPr/>
        </p:nvSpPr>
        <p:spPr>
          <a:xfrm>
            <a:off x="9942490" y="2559815"/>
            <a:ext cx="1693220" cy="646331"/>
          </a:xfrm>
          <a:prstGeom prst="rect">
            <a:avLst/>
          </a:prstGeom>
          <a:noFill/>
        </p:spPr>
        <p:txBody>
          <a:bodyPr wrap="none" rtlCol="0">
            <a:spAutoFit/>
          </a:bodyPr>
          <a:lstStyle/>
          <a:p>
            <a:r>
              <a:rPr kumimoji="1" lang="zh-CN" altLang="en-US" b="1" dirty="0">
                <a:solidFill>
                  <a:srgbClr val="C00000"/>
                </a:solidFill>
              </a:rPr>
              <a:t>红色：</a:t>
            </a:r>
            <a:r>
              <a:rPr kumimoji="1" lang="en-US" altLang="zh-CN" b="1" dirty="0">
                <a:solidFill>
                  <a:srgbClr val="C00000"/>
                </a:solidFill>
              </a:rPr>
              <a:t>copy</a:t>
            </a:r>
          </a:p>
          <a:p>
            <a:r>
              <a:rPr kumimoji="1" lang="zh-CN" altLang="en-US" dirty="0"/>
              <a:t>绿色：</a:t>
            </a:r>
            <a:r>
              <a:rPr kumimoji="1" lang="en-US" altLang="zh-CN" dirty="0"/>
              <a:t>not</a:t>
            </a:r>
            <a:r>
              <a:rPr kumimoji="1" lang="zh-CN" altLang="en-US" dirty="0"/>
              <a:t> </a:t>
            </a:r>
            <a:r>
              <a:rPr kumimoji="1" lang="en-US" altLang="zh-CN" dirty="0"/>
              <a:t>copy</a:t>
            </a:r>
            <a:endParaRPr kumimoji="1" lang="zh-CN" altLang="en-US" dirty="0"/>
          </a:p>
        </p:txBody>
      </p:sp>
    </p:spTree>
    <p:extLst>
      <p:ext uri="{BB962C8B-B14F-4D97-AF65-F5344CB8AC3E}">
        <p14:creationId xmlns:p14="http://schemas.microsoft.com/office/powerpoint/2010/main" val="171348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en-US" altLang="zh-CN" sz="3600" dirty="0">
                <a:latin typeface="Microsoft YaHei" panose="020B0503020204020204" pitchFamily="34" charset="-122"/>
                <a:ea typeface="Microsoft YaHei" panose="020B0503020204020204" pitchFamily="34" charset="-122"/>
              </a:rPr>
              <a:t>AI</a:t>
            </a:r>
            <a:r>
              <a:rPr kumimoji="1" lang="zh-CN" altLang="en-US" sz="3600" dirty="0">
                <a:latin typeface="Microsoft YaHei" panose="020B0503020204020204" pitchFamily="34" charset="-122"/>
                <a:ea typeface="Microsoft YaHei" panose="020B0503020204020204" pitchFamily="34" charset="-122"/>
              </a:rPr>
              <a:t> 模型</a:t>
            </a:r>
            <a:r>
              <a:rPr kumimoji="1" lang="zh-CN" altLang="en-US" dirty="0"/>
              <a:t>是</a:t>
            </a:r>
            <a:r>
              <a:rPr kumimoji="1" lang="zh-CN" altLang="en-US" sz="3600" dirty="0">
                <a:latin typeface="Microsoft YaHei" panose="020B0503020204020204" pitchFamily="34" charset="-122"/>
                <a:ea typeface="Microsoft YaHei" panose="020B0503020204020204" pitchFamily="34" charset="-122"/>
              </a:rPr>
              <a:t>宝贵的财产</a:t>
            </a:r>
          </a:p>
        </p:txBody>
      </p:sp>
      <p:grpSp>
        <p:nvGrpSpPr>
          <p:cNvPr id="5" name="组合 4">
            <a:extLst>
              <a:ext uri="{FF2B5EF4-FFF2-40B4-BE49-F238E27FC236}">
                <a16:creationId xmlns:a16="http://schemas.microsoft.com/office/drawing/2014/main" id="{D36FD974-349C-1447-A436-D7A45F740A51}"/>
              </a:ext>
            </a:extLst>
          </p:cNvPr>
          <p:cNvGrpSpPr/>
          <p:nvPr/>
        </p:nvGrpSpPr>
        <p:grpSpPr>
          <a:xfrm>
            <a:off x="2333138" y="1466029"/>
            <a:ext cx="7350141" cy="1116646"/>
            <a:chOff x="1313626" y="867542"/>
            <a:chExt cx="7350141" cy="1116646"/>
          </a:xfrm>
        </p:grpSpPr>
        <p:grpSp>
          <p:nvGrpSpPr>
            <p:cNvPr id="6" name="组合 5">
              <a:extLst>
                <a:ext uri="{FF2B5EF4-FFF2-40B4-BE49-F238E27FC236}">
                  <a16:creationId xmlns:a16="http://schemas.microsoft.com/office/drawing/2014/main" id="{5746667C-C250-E04C-98A5-D51D5DA89C0F}"/>
                </a:ext>
              </a:extLst>
            </p:cNvPr>
            <p:cNvGrpSpPr/>
            <p:nvPr/>
          </p:nvGrpSpPr>
          <p:grpSpPr>
            <a:xfrm>
              <a:off x="1313626" y="867542"/>
              <a:ext cx="7350141" cy="1116646"/>
              <a:chOff x="939755" y="638931"/>
              <a:chExt cx="8028893" cy="1290995"/>
            </a:xfrm>
          </p:grpSpPr>
          <p:pic>
            <p:nvPicPr>
              <p:cNvPr id="9" name="Picture 4">
                <a:extLst>
                  <a:ext uri="{FF2B5EF4-FFF2-40B4-BE49-F238E27FC236}">
                    <a16:creationId xmlns:a16="http://schemas.microsoft.com/office/drawing/2014/main" id="{249CA6BF-1667-8C4A-A0B0-A73DAAEB2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755" y="638931"/>
                <a:ext cx="1410924" cy="1290995"/>
              </a:xfrm>
              <a:prstGeom prst="rect">
                <a:avLst/>
              </a:prstGeom>
              <a:noFill/>
              <a:extLst>
                <a:ext uri="{909E8E84-426E-40DD-AFC4-6F175D3DCCD1}">
                  <a14:hiddenFill xmlns:a14="http://schemas.microsoft.com/office/drawing/2010/main">
                    <a:solidFill>
                      <a:srgbClr val="FFFFFF"/>
                    </a:solidFill>
                  </a14:hiddenFill>
                </a:ext>
              </a:extLst>
            </p:spPr>
          </p:pic>
          <p:sp>
            <p:nvSpPr>
              <p:cNvPr id="10" name="乘 9">
                <a:extLst>
                  <a:ext uri="{FF2B5EF4-FFF2-40B4-BE49-F238E27FC236}">
                    <a16:creationId xmlns:a16="http://schemas.microsoft.com/office/drawing/2014/main" id="{0F2526AF-F8ED-3A46-81FA-5FFE5AC503E2}"/>
                  </a:ext>
                </a:extLst>
              </p:cNvPr>
              <p:cNvSpPr/>
              <p:nvPr/>
            </p:nvSpPr>
            <p:spPr>
              <a:xfrm>
                <a:off x="2438786" y="1049296"/>
                <a:ext cx="426720" cy="470263"/>
              </a:xfrm>
              <a:prstGeom prst="mathMultiply">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3348FBF9-D2A9-CA49-97A5-6A562BFCA31A}"/>
                  </a:ext>
                </a:extLst>
              </p:cNvPr>
              <p:cNvPicPr>
                <a:picLocks noChangeAspect="1"/>
              </p:cNvPicPr>
              <p:nvPr/>
            </p:nvPicPr>
            <p:blipFill>
              <a:blip r:embed="rId4"/>
              <a:stretch>
                <a:fillRect/>
              </a:stretch>
            </p:blipFill>
            <p:spPr>
              <a:xfrm>
                <a:off x="2953613" y="649206"/>
                <a:ext cx="1618387" cy="1212495"/>
              </a:xfrm>
              <a:prstGeom prst="rect">
                <a:avLst/>
              </a:prstGeom>
            </p:spPr>
          </p:pic>
          <p:sp>
            <p:nvSpPr>
              <p:cNvPr id="12" name="右箭头 11">
                <a:extLst>
                  <a:ext uri="{FF2B5EF4-FFF2-40B4-BE49-F238E27FC236}">
                    <a16:creationId xmlns:a16="http://schemas.microsoft.com/office/drawing/2014/main" id="{688A6CB1-EE55-3A42-A739-9318EEE4C40E}"/>
                  </a:ext>
                </a:extLst>
              </p:cNvPr>
              <p:cNvSpPr/>
              <p:nvPr/>
            </p:nvSpPr>
            <p:spPr>
              <a:xfrm>
                <a:off x="4935113" y="1142802"/>
                <a:ext cx="1811383"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4BD1DACE-2A6D-9543-92EB-AB5EA6631E08}"/>
                  </a:ext>
                </a:extLst>
              </p:cNvPr>
              <p:cNvSpPr/>
              <p:nvPr/>
            </p:nvSpPr>
            <p:spPr>
              <a:xfrm>
                <a:off x="6832878" y="747172"/>
                <a:ext cx="2135770" cy="1067495"/>
              </a:xfrm>
              <a:prstGeom prst="rect">
                <a:avLst/>
              </a:prstGeom>
              <a:noFill/>
            </p:spPr>
            <p:txBody>
              <a:bodyPr wrap="none" lIns="91440" tIns="45720" rIns="91440" bIns="45720">
                <a:spAutoFit/>
              </a:bodyPr>
              <a:lstStyle/>
              <a:p>
                <a:pPr algn="ctr"/>
                <a:r>
                  <a:rPr lang="en-US" altLang="zh-CN"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BERT</a:t>
                </a:r>
                <a:endParaRPr lang="zh-CN"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endParaRPr>
              </a:p>
            </p:txBody>
          </p:sp>
        </p:grpSp>
        <p:sp>
          <p:nvSpPr>
            <p:cNvPr id="7" name="文本框 6">
              <a:extLst>
                <a:ext uri="{FF2B5EF4-FFF2-40B4-BE49-F238E27FC236}">
                  <a16:creationId xmlns:a16="http://schemas.microsoft.com/office/drawing/2014/main" id="{DACF687E-4E70-024E-AE03-465BC9721400}"/>
                </a:ext>
              </a:extLst>
            </p:cNvPr>
            <p:cNvSpPr txBox="1"/>
            <p:nvPr/>
          </p:nvSpPr>
          <p:spPr>
            <a:xfrm>
              <a:off x="5274408" y="960161"/>
              <a:ext cx="1152408" cy="369332"/>
            </a:xfrm>
            <a:prstGeom prst="rect">
              <a:avLst/>
            </a:prstGeom>
            <a:noFill/>
          </p:spPr>
          <p:txBody>
            <a:bodyPr wrap="square" rtlCol="0">
              <a:spAutoFit/>
            </a:bodyPr>
            <a:lstStyle/>
            <a:p>
              <a:r>
                <a:rPr kumimoji="1" lang="en-US" altLang="zh-CN" sz="1800" b="1" dirty="0">
                  <a:latin typeface="Microsoft YaHei" panose="020B0503020204020204" pitchFamily="34" charset="-122"/>
                  <a:ea typeface="Microsoft YaHei" panose="020B0503020204020204" pitchFamily="34" charset="-122"/>
                </a:rPr>
                <a:t>Google</a:t>
              </a:r>
              <a:endParaRPr kumimoji="1" lang="zh-CN" altLang="en-US" sz="1800" b="1"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56227E31-D773-AB48-86C1-6B49D7C277ED}"/>
                </a:ext>
              </a:extLst>
            </p:cNvPr>
            <p:cNvSpPr txBox="1"/>
            <p:nvPr/>
          </p:nvSpPr>
          <p:spPr>
            <a:xfrm>
              <a:off x="5274408" y="1515163"/>
              <a:ext cx="1152408" cy="369332"/>
            </a:xfrm>
            <a:prstGeom prst="rect">
              <a:avLst/>
            </a:prstGeom>
            <a:noFill/>
          </p:spPr>
          <p:txBody>
            <a:bodyPr wrap="square" rtlCol="0">
              <a:spAutoFit/>
            </a:bodyPr>
            <a:lstStyle/>
            <a:p>
              <a:r>
                <a:rPr kumimoji="1" lang="en-US" altLang="zh-CN" sz="1800" b="1" dirty="0">
                  <a:latin typeface="Microsoft YaHei" panose="020B0503020204020204" pitchFamily="34" charset="-122"/>
                  <a:ea typeface="Microsoft YaHei" panose="020B0503020204020204" pitchFamily="34" charset="-122"/>
                </a:rPr>
                <a:t>$160</a:t>
              </a:r>
              <a:r>
                <a:rPr kumimoji="1" lang="zh-CN" altLang="en-US" sz="1800" b="1" dirty="0">
                  <a:latin typeface="Microsoft YaHei" panose="020B0503020204020204" pitchFamily="34" charset="-122"/>
                  <a:ea typeface="Microsoft YaHei" panose="020B0503020204020204" pitchFamily="34" charset="-122"/>
                </a:rPr>
                <a:t>万</a:t>
              </a:r>
            </a:p>
          </p:txBody>
        </p:sp>
      </p:grpSp>
      <p:sp>
        <p:nvSpPr>
          <p:cNvPr id="15" name="文本框 14">
            <a:extLst>
              <a:ext uri="{FF2B5EF4-FFF2-40B4-BE49-F238E27FC236}">
                <a16:creationId xmlns:a16="http://schemas.microsoft.com/office/drawing/2014/main" id="{E7F6E735-9D31-B344-9D3F-24B10A0665A4}"/>
              </a:ext>
            </a:extLst>
          </p:cNvPr>
          <p:cNvSpPr txBox="1"/>
          <p:nvPr/>
        </p:nvSpPr>
        <p:spPr>
          <a:xfrm>
            <a:off x="3624784" y="2866867"/>
            <a:ext cx="6099142" cy="400110"/>
          </a:xfrm>
          <a:prstGeom prst="rect">
            <a:avLst/>
          </a:prstGeom>
          <a:noFill/>
        </p:spPr>
        <p:txBody>
          <a:bodyPr wrap="square">
            <a:spAutoFit/>
          </a:bodyPr>
          <a:lstStyle/>
          <a:p>
            <a:pPr>
              <a:lnSpc>
                <a:spcPct val="100000"/>
              </a:lnSpc>
            </a:pPr>
            <a:r>
              <a:rPr lang="zh-CN" altLang="en-US" sz="2000" b="1" dirty="0">
                <a:solidFill>
                  <a:srgbClr val="C00000"/>
                </a:solidFill>
                <a:latin typeface="Microsoft YaHei" panose="020B0503020204020204" pitchFamily="34" charset="-122"/>
                <a:ea typeface="Microsoft YaHei" panose="020B0503020204020204" pitchFamily="34" charset="-122"/>
              </a:rPr>
              <a:t>大规模、高性能的</a:t>
            </a:r>
            <a:r>
              <a:rPr lang="en-US" altLang="zh-CN" sz="2000" b="1" dirty="0">
                <a:solidFill>
                  <a:srgbClr val="C00000"/>
                </a:solidFill>
                <a:latin typeface="Microsoft YaHei" panose="020B0503020204020204" pitchFamily="34" charset="-122"/>
                <a:ea typeface="Microsoft YaHei" panose="020B0503020204020204" pitchFamily="34" charset="-122"/>
              </a:rPr>
              <a:t>AI</a:t>
            </a:r>
            <a:r>
              <a:rPr lang="zh-CN" altLang="en-US" sz="2000" b="1" dirty="0">
                <a:solidFill>
                  <a:srgbClr val="C00000"/>
                </a:solidFill>
                <a:latin typeface="Microsoft YaHei" panose="020B0503020204020204" pitchFamily="34" charset="-122"/>
                <a:ea typeface="Microsoft YaHei" panose="020B0503020204020204" pitchFamily="34" charset="-122"/>
              </a:rPr>
              <a:t>模型训练耗费巨大</a:t>
            </a:r>
            <a:endParaRPr lang="en-US" altLang="zh-CN" sz="2000" b="1" dirty="0">
              <a:solidFill>
                <a:srgbClr val="C00000"/>
              </a:solidFill>
              <a:latin typeface="Microsoft YaHei" panose="020B0503020204020204" pitchFamily="34" charset="-122"/>
              <a:ea typeface="Microsoft YaHei" panose="020B0503020204020204" pitchFamily="34" charset="-122"/>
            </a:endParaRPr>
          </a:p>
        </p:txBody>
      </p:sp>
      <p:pic>
        <p:nvPicPr>
          <p:cNvPr id="3074" name="Picture 2" descr="See the source image">
            <a:extLst>
              <a:ext uri="{FF2B5EF4-FFF2-40B4-BE49-F238E27FC236}">
                <a16:creationId xmlns:a16="http://schemas.microsoft.com/office/drawing/2014/main" id="{71486B17-0401-6848-9442-2C3E2CBB03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1147" y="3794830"/>
            <a:ext cx="2469867" cy="18524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9EAEA666-6736-5145-9463-1FE0DA749D33}"/>
              </a:ext>
            </a:extLst>
          </p:cNvPr>
          <p:cNvSpPr txBox="1"/>
          <p:nvPr/>
        </p:nvSpPr>
        <p:spPr>
          <a:xfrm>
            <a:off x="2230764" y="5835531"/>
            <a:ext cx="1362919" cy="369332"/>
          </a:xfrm>
          <a:prstGeom prst="rect">
            <a:avLst/>
          </a:prstGeom>
          <a:noFill/>
        </p:spPr>
        <p:txBody>
          <a:bodyPr wrap="square">
            <a:spAutoFit/>
          </a:bodyPr>
          <a:lstStyle/>
          <a:p>
            <a:pPr>
              <a:lnSpc>
                <a:spcPct val="100000"/>
              </a:lnSpc>
            </a:pPr>
            <a:r>
              <a:rPr lang="zh-CN" altLang="en-US" dirty="0">
                <a:latin typeface="Microsoft YaHei" panose="020B0503020204020204" pitchFamily="34" charset="-122"/>
                <a:ea typeface="Microsoft YaHei" panose="020B0503020204020204" pitchFamily="34" charset="-122"/>
              </a:rPr>
              <a:t>数据资源</a:t>
            </a:r>
            <a:endParaRPr lang="en-US" altLang="zh-CN" dirty="0">
              <a:latin typeface="Microsoft YaHei" panose="020B0503020204020204" pitchFamily="34" charset="-122"/>
              <a:ea typeface="Microsoft YaHei" panose="020B0503020204020204" pitchFamily="34" charset="-122"/>
            </a:endParaRPr>
          </a:p>
        </p:txBody>
      </p:sp>
      <p:pic>
        <p:nvPicPr>
          <p:cNvPr id="3076" name="Picture 4" descr="See the source image">
            <a:extLst>
              <a:ext uri="{FF2B5EF4-FFF2-40B4-BE49-F238E27FC236}">
                <a16:creationId xmlns:a16="http://schemas.microsoft.com/office/drawing/2014/main" id="{6AC45491-B10F-8A45-9D71-1E618DFA462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18354" y1="56705" x2="18354" y2="56705"/>
                        <a14:foregroundMark x1="12658" y1="55939" x2="12658" y2="55939"/>
                        <a14:foregroundMark x1="86076" y1="45977" x2="86076" y2="45977"/>
                        <a14:foregroundMark x1="12025" y1="62452" x2="12025" y2="62452"/>
                        <a14:foregroundMark x1="12447" y1="48276" x2="22996" y2="62069"/>
                        <a14:foregroundMark x1="22996" y1="62069" x2="33544" y2="63218"/>
                        <a14:foregroundMark x1="83122" y1="26437" x2="83122" y2="26437"/>
                        <a14:backgroundMark x1="33333" y1="75096" x2="33333" y2="75096"/>
                        <a14:backgroundMark x1="25316" y1="70115" x2="25316" y2="70115"/>
                        <a14:backgroundMark x1="56962" y1="86207" x2="82911" y2="86590"/>
                      </a14:backgroundRemoval>
                    </a14:imgEffect>
                  </a14:imgLayer>
                </a14:imgProps>
              </a:ext>
              <a:ext uri="{28A0092B-C50C-407E-A947-70E740481C1C}">
                <a14:useLocalDpi xmlns:a14="http://schemas.microsoft.com/office/drawing/2010/main" val="0"/>
              </a:ext>
            </a:extLst>
          </a:blip>
          <a:srcRect b="34203"/>
          <a:stretch/>
        </p:blipFill>
        <p:spPr bwMode="auto">
          <a:xfrm>
            <a:off x="4509698" y="4027896"/>
            <a:ext cx="3230827" cy="117053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3FB3432-62A2-854C-A407-576FCFF5C8E1}"/>
              </a:ext>
            </a:extLst>
          </p:cNvPr>
          <p:cNvSpPr txBox="1"/>
          <p:nvPr/>
        </p:nvSpPr>
        <p:spPr>
          <a:xfrm>
            <a:off x="5651144" y="5821798"/>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计算资源</a:t>
            </a:r>
          </a:p>
        </p:txBody>
      </p:sp>
      <p:sp>
        <p:nvSpPr>
          <p:cNvPr id="17" name="文本框 16">
            <a:extLst>
              <a:ext uri="{FF2B5EF4-FFF2-40B4-BE49-F238E27FC236}">
                <a16:creationId xmlns:a16="http://schemas.microsoft.com/office/drawing/2014/main" id="{73136E4B-4F6F-6340-8093-0D640F0D55CA}"/>
              </a:ext>
            </a:extLst>
          </p:cNvPr>
          <p:cNvSpPr txBox="1"/>
          <p:nvPr/>
        </p:nvSpPr>
        <p:spPr>
          <a:xfrm>
            <a:off x="9095384" y="5821798"/>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人力资源</a:t>
            </a:r>
          </a:p>
        </p:txBody>
      </p:sp>
      <p:pic>
        <p:nvPicPr>
          <p:cNvPr id="3078" name="Picture 6" descr="See the source image">
            <a:extLst>
              <a:ext uri="{FF2B5EF4-FFF2-40B4-BE49-F238E27FC236}">
                <a16:creationId xmlns:a16="http://schemas.microsoft.com/office/drawing/2014/main" id="{A517DF3E-7870-6C47-A486-2306BC616A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746"/>
          <a:stretch/>
        </p:blipFill>
        <p:spPr bwMode="auto">
          <a:xfrm>
            <a:off x="8569537" y="3640828"/>
            <a:ext cx="2105702" cy="204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764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描述已自动生成">
            <a:extLst>
              <a:ext uri="{FF2B5EF4-FFF2-40B4-BE49-F238E27FC236}">
                <a16:creationId xmlns:a16="http://schemas.microsoft.com/office/drawing/2014/main" id="{639A1044-4961-E648-B0B0-5232AB727A8E}"/>
              </a:ext>
            </a:extLst>
          </p:cNvPr>
          <p:cNvPicPr>
            <a:picLocks noChangeAspect="1"/>
          </p:cNvPicPr>
          <p:nvPr/>
        </p:nvPicPr>
        <p:blipFill>
          <a:blip r:embed="rId3"/>
          <a:stretch>
            <a:fillRect/>
          </a:stretch>
        </p:blipFill>
        <p:spPr>
          <a:xfrm>
            <a:off x="2204370" y="1854096"/>
            <a:ext cx="7783259" cy="3827832"/>
          </a:xfrm>
          <a:prstGeom prst="rect">
            <a:avLst/>
          </a:prstGeom>
        </p:spPr>
      </p:pic>
      <p:sp>
        <p:nvSpPr>
          <p:cNvPr id="7" name="标题 1">
            <a:extLst>
              <a:ext uri="{FF2B5EF4-FFF2-40B4-BE49-F238E27FC236}">
                <a16:creationId xmlns:a16="http://schemas.microsoft.com/office/drawing/2014/main" id="{C5193D4D-99B0-4268-9671-BB77401B57BE}"/>
              </a:ext>
            </a:extLst>
          </p:cNvPr>
          <p:cNvSpPr txBox="1">
            <a:spLocks/>
          </p:cNvSpPr>
          <p:nvPr/>
        </p:nvSpPr>
        <p:spPr>
          <a:xfrm>
            <a:off x="469858" y="99866"/>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面对：模型微调 </a:t>
            </a:r>
            <a:r>
              <a:rPr kumimoji="1" lang="en-US" altLang="zh-CN" sz="3600" dirty="0">
                <a:latin typeface="Microsoft YaHei" panose="020B0503020204020204" pitchFamily="34" charset="-122"/>
                <a:ea typeface="Microsoft YaHei" panose="020B0503020204020204" pitchFamily="34" charset="-122"/>
              </a:rPr>
              <a:t>&amp; </a:t>
            </a:r>
            <a:r>
              <a:rPr kumimoji="1" lang="zh-CN" altLang="en-US" sz="3600" dirty="0">
                <a:latin typeface="Microsoft YaHei" panose="020B0503020204020204" pitchFamily="34" charset="-122"/>
                <a:ea typeface="Microsoft YaHei" panose="020B0503020204020204" pitchFamily="34" charset="-122"/>
              </a:rPr>
              <a:t>模型剪枝</a:t>
            </a:r>
          </a:p>
        </p:txBody>
      </p:sp>
      <p:pic>
        <p:nvPicPr>
          <p:cNvPr id="5" name="图片 4" descr="形状&#10;&#10;低可信度描述已自动生成">
            <a:extLst>
              <a:ext uri="{FF2B5EF4-FFF2-40B4-BE49-F238E27FC236}">
                <a16:creationId xmlns:a16="http://schemas.microsoft.com/office/drawing/2014/main" id="{65C04EE0-2567-468A-BDEB-F623FFF91409}"/>
              </a:ext>
            </a:extLst>
          </p:cNvPr>
          <p:cNvPicPr>
            <a:picLocks noChangeAspect="1"/>
          </p:cNvPicPr>
          <p:nvPr/>
        </p:nvPicPr>
        <p:blipFill>
          <a:blip r:embed="rId4"/>
          <a:stretch>
            <a:fillRect/>
          </a:stretch>
        </p:blipFill>
        <p:spPr>
          <a:xfrm>
            <a:off x="1489412" y="2615180"/>
            <a:ext cx="430346" cy="430346"/>
          </a:xfrm>
          <a:prstGeom prst="rect">
            <a:avLst/>
          </a:prstGeom>
        </p:spPr>
      </p:pic>
      <p:pic>
        <p:nvPicPr>
          <p:cNvPr id="8" name="图片 7" descr="形状&#10;&#10;低可信度描述已自动生成">
            <a:extLst>
              <a:ext uri="{FF2B5EF4-FFF2-40B4-BE49-F238E27FC236}">
                <a16:creationId xmlns:a16="http://schemas.microsoft.com/office/drawing/2014/main" id="{E4ED53B4-257D-414E-A64E-AF1E261F9D7F}"/>
              </a:ext>
            </a:extLst>
          </p:cNvPr>
          <p:cNvPicPr>
            <a:picLocks noChangeAspect="1"/>
          </p:cNvPicPr>
          <p:nvPr/>
        </p:nvPicPr>
        <p:blipFill>
          <a:blip r:embed="rId5"/>
          <a:stretch>
            <a:fillRect/>
          </a:stretch>
        </p:blipFill>
        <p:spPr>
          <a:xfrm>
            <a:off x="1480356" y="3324655"/>
            <a:ext cx="430346" cy="430346"/>
          </a:xfrm>
          <a:prstGeom prst="rect">
            <a:avLst/>
          </a:prstGeom>
        </p:spPr>
      </p:pic>
      <p:cxnSp>
        <p:nvCxnSpPr>
          <p:cNvPr id="9" name="直接连接符 8">
            <a:extLst>
              <a:ext uri="{FF2B5EF4-FFF2-40B4-BE49-F238E27FC236}">
                <a16:creationId xmlns:a16="http://schemas.microsoft.com/office/drawing/2014/main" id="{9C6E28A6-D7D3-4BA6-B531-59C0133D49CC}"/>
              </a:ext>
            </a:extLst>
          </p:cNvPr>
          <p:cNvCxnSpPr>
            <a:cxnSpLocks/>
          </p:cNvCxnSpPr>
          <p:nvPr/>
        </p:nvCxnSpPr>
        <p:spPr>
          <a:xfrm>
            <a:off x="1292728" y="3196741"/>
            <a:ext cx="891088"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0" name="图片 9" descr="形状&#10;&#10;低可信度描述已自动生成">
            <a:extLst>
              <a:ext uri="{FF2B5EF4-FFF2-40B4-BE49-F238E27FC236}">
                <a16:creationId xmlns:a16="http://schemas.microsoft.com/office/drawing/2014/main" id="{AF2EFF7D-0DBE-4C4C-BD28-E62D790F9F52}"/>
              </a:ext>
            </a:extLst>
          </p:cNvPr>
          <p:cNvPicPr>
            <a:picLocks noChangeAspect="1"/>
          </p:cNvPicPr>
          <p:nvPr/>
        </p:nvPicPr>
        <p:blipFill>
          <a:blip r:embed="rId4"/>
          <a:stretch>
            <a:fillRect/>
          </a:stretch>
        </p:blipFill>
        <p:spPr>
          <a:xfrm>
            <a:off x="1489412" y="4467861"/>
            <a:ext cx="430346" cy="430346"/>
          </a:xfrm>
          <a:prstGeom prst="rect">
            <a:avLst/>
          </a:prstGeom>
        </p:spPr>
      </p:pic>
      <p:pic>
        <p:nvPicPr>
          <p:cNvPr id="11" name="图片 10" descr="形状&#10;&#10;低可信度描述已自动生成">
            <a:extLst>
              <a:ext uri="{FF2B5EF4-FFF2-40B4-BE49-F238E27FC236}">
                <a16:creationId xmlns:a16="http://schemas.microsoft.com/office/drawing/2014/main" id="{F7E22E64-244B-4B3A-ABD2-CFDB670203BC}"/>
              </a:ext>
            </a:extLst>
          </p:cNvPr>
          <p:cNvPicPr>
            <a:picLocks noChangeAspect="1"/>
          </p:cNvPicPr>
          <p:nvPr/>
        </p:nvPicPr>
        <p:blipFill>
          <a:blip r:embed="rId5"/>
          <a:stretch>
            <a:fillRect/>
          </a:stretch>
        </p:blipFill>
        <p:spPr>
          <a:xfrm>
            <a:off x="1480356" y="5177336"/>
            <a:ext cx="430346" cy="430346"/>
          </a:xfrm>
          <a:prstGeom prst="rect">
            <a:avLst/>
          </a:prstGeom>
        </p:spPr>
      </p:pic>
      <p:cxnSp>
        <p:nvCxnSpPr>
          <p:cNvPr id="12" name="直接连接符 11">
            <a:extLst>
              <a:ext uri="{FF2B5EF4-FFF2-40B4-BE49-F238E27FC236}">
                <a16:creationId xmlns:a16="http://schemas.microsoft.com/office/drawing/2014/main" id="{B5C18330-45D3-4F6E-99A2-76CC945257E9}"/>
              </a:ext>
            </a:extLst>
          </p:cNvPr>
          <p:cNvCxnSpPr>
            <a:cxnSpLocks/>
          </p:cNvCxnSpPr>
          <p:nvPr/>
        </p:nvCxnSpPr>
        <p:spPr>
          <a:xfrm>
            <a:off x="1292728" y="5049422"/>
            <a:ext cx="891088"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FBF60ED-F59A-23AD-13FE-C118964CCD11}"/>
              </a:ext>
            </a:extLst>
          </p:cNvPr>
          <p:cNvSpPr/>
          <p:nvPr/>
        </p:nvSpPr>
        <p:spPr>
          <a:xfrm>
            <a:off x="2494163" y="2311065"/>
            <a:ext cx="7319538" cy="9256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74C21B16-186A-015E-3BAA-AC263137F0EC}"/>
              </a:ext>
            </a:extLst>
          </p:cNvPr>
          <p:cNvSpPr txBox="1"/>
          <p:nvPr/>
        </p:nvSpPr>
        <p:spPr>
          <a:xfrm>
            <a:off x="9942490" y="2439140"/>
            <a:ext cx="1693220" cy="646331"/>
          </a:xfrm>
          <a:prstGeom prst="rect">
            <a:avLst/>
          </a:prstGeom>
          <a:noFill/>
        </p:spPr>
        <p:txBody>
          <a:bodyPr wrap="none" rtlCol="0">
            <a:spAutoFit/>
          </a:bodyPr>
          <a:lstStyle/>
          <a:p>
            <a:r>
              <a:rPr kumimoji="1" lang="zh-CN" altLang="en-US" b="1" dirty="0">
                <a:solidFill>
                  <a:srgbClr val="C00000"/>
                </a:solidFill>
              </a:rPr>
              <a:t>红色：</a:t>
            </a:r>
            <a:r>
              <a:rPr kumimoji="1" lang="en-US" altLang="zh-CN" b="1" dirty="0">
                <a:solidFill>
                  <a:srgbClr val="C00000"/>
                </a:solidFill>
              </a:rPr>
              <a:t>copy</a:t>
            </a:r>
          </a:p>
          <a:p>
            <a:r>
              <a:rPr kumimoji="1" lang="zh-CN" altLang="en-US" dirty="0"/>
              <a:t>绿色：</a:t>
            </a:r>
            <a:r>
              <a:rPr kumimoji="1" lang="en-US" altLang="zh-CN" dirty="0"/>
              <a:t>not</a:t>
            </a:r>
            <a:r>
              <a:rPr kumimoji="1" lang="zh-CN" altLang="en-US" dirty="0"/>
              <a:t> </a:t>
            </a:r>
            <a:r>
              <a:rPr kumimoji="1" lang="en-US" altLang="zh-CN" dirty="0"/>
              <a:t>copy</a:t>
            </a:r>
            <a:endParaRPr kumimoji="1" lang="zh-CN" altLang="en-US" dirty="0"/>
          </a:p>
        </p:txBody>
      </p:sp>
      <p:sp>
        <p:nvSpPr>
          <p:cNvPr id="2" name="内容占位符 5">
            <a:extLst>
              <a:ext uri="{FF2B5EF4-FFF2-40B4-BE49-F238E27FC236}">
                <a16:creationId xmlns:a16="http://schemas.microsoft.com/office/drawing/2014/main" id="{47B57B05-3443-51BC-E277-9EB78CBA7158}"/>
              </a:ext>
            </a:extLst>
          </p:cNvPr>
          <p:cNvSpPr txBox="1">
            <a:spLocks/>
          </p:cNvSpPr>
          <p:nvPr/>
        </p:nvSpPr>
        <p:spPr>
          <a:xfrm>
            <a:off x="1537600" y="1143316"/>
            <a:ext cx="8380115" cy="430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itchFamily="2" charset="2"/>
              <a:buChar char="p"/>
            </a:pPr>
            <a:r>
              <a:rPr lang="zh-CN" altLang="en-US" sz="2000" b="1" dirty="0">
                <a:solidFill>
                  <a:srgbClr val="C00000"/>
                </a:solidFill>
                <a:latin typeface="Microsoft YaHei" panose="020B0503020204020204" pitchFamily="34" charset="-122"/>
                <a:ea typeface="Microsoft YaHei" panose="020B0503020204020204" pitchFamily="34" charset="-122"/>
              </a:rPr>
              <a:t> </a:t>
            </a:r>
            <a:r>
              <a:rPr lang="en-US" altLang="zh-CN" sz="2000" b="1" dirty="0" err="1">
                <a:solidFill>
                  <a:srgbClr val="C00000"/>
                </a:solidFill>
                <a:latin typeface="Microsoft YaHei" panose="020B0503020204020204" pitchFamily="34" charset="-122"/>
                <a:ea typeface="Microsoft YaHei" panose="020B0503020204020204" pitchFamily="34" charset="-122"/>
                <a:cs typeface="Baghdad" pitchFamily="2" charset="-78"/>
              </a:rPr>
              <a:t>DeepJudge</a:t>
            </a:r>
            <a:r>
              <a:rPr lang="zh-CN" altLang="en-US" sz="2000" b="1" dirty="0">
                <a:solidFill>
                  <a:srgbClr val="C00000"/>
                </a:solidFill>
                <a:latin typeface="Microsoft YaHei" panose="020B0503020204020204" pitchFamily="34" charset="-122"/>
                <a:ea typeface="Microsoft YaHei" panose="020B0503020204020204" pitchFamily="34" charset="-122"/>
                <a:cs typeface="Baghdad" pitchFamily="2" charset="-78"/>
              </a:rPr>
              <a:t>在白盒设置下的有效性</a:t>
            </a: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marL="0" indent="0">
              <a:lnSpc>
                <a:spcPct val="100000"/>
              </a:lnSpc>
              <a:buNone/>
            </a:pPr>
            <a:endParaRPr lang="en-US" altLang="zh-CN" sz="2000" b="1" dirty="0">
              <a:solidFill>
                <a:srgbClr val="C00000"/>
              </a:solidFill>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nSpc>
                <a:spcPct val="100000"/>
              </a:lnSpc>
            </a:pPr>
            <a:endParaRPr lang="en-US" altLang="zh-CN" sz="2000" b="1"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02587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6A462C5-F0D2-464F-8FE8-8EFC5228A558}"/>
              </a:ext>
            </a:extLst>
          </p:cNvPr>
          <p:cNvGrpSpPr/>
          <p:nvPr/>
        </p:nvGrpSpPr>
        <p:grpSpPr>
          <a:xfrm>
            <a:off x="1788564" y="1326044"/>
            <a:ext cx="7641741" cy="4474225"/>
            <a:chOff x="2624959" y="1433061"/>
            <a:chExt cx="6924738" cy="4054421"/>
          </a:xfrm>
        </p:grpSpPr>
        <p:pic>
          <p:nvPicPr>
            <p:cNvPr id="26625" name="Picture 1" descr="page10image241531312">
              <a:extLst>
                <a:ext uri="{FF2B5EF4-FFF2-40B4-BE49-F238E27FC236}">
                  <a16:creationId xmlns:a16="http://schemas.microsoft.com/office/drawing/2014/main" id="{EA5263CD-72DA-6A4E-AA3F-FA6E0CAF2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514" y="1433061"/>
              <a:ext cx="3230183" cy="200391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10image241531520">
              <a:extLst>
                <a:ext uri="{FF2B5EF4-FFF2-40B4-BE49-F238E27FC236}">
                  <a16:creationId xmlns:a16="http://schemas.microsoft.com/office/drawing/2014/main" id="{B4C8BFA7-2EC3-2E44-B4DF-1AA8B6D2DA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4959" y="3497320"/>
              <a:ext cx="3232143" cy="1990162"/>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descr="page17image241477792">
              <a:extLst>
                <a:ext uri="{FF2B5EF4-FFF2-40B4-BE49-F238E27FC236}">
                  <a16:creationId xmlns:a16="http://schemas.microsoft.com/office/drawing/2014/main" id="{924B250C-CF8F-2A4E-A84A-5B63C2324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6923" y="1433061"/>
              <a:ext cx="3230185" cy="199016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page17image241479664">
              <a:extLst>
                <a:ext uri="{FF2B5EF4-FFF2-40B4-BE49-F238E27FC236}">
                  <a16:creationId xmlns:a16="http://schemas.microsoft.com/office/drawing/2014/main" id="{58268A56-8F08-804C-ACCD-653098A657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9509" y="3483571"/>
              <a:ext cx="3230188" cy="19901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内容占位符 5">
            <a:extLst>
              <a:ext uri="{FF2B5EF4-FFF2-40B4-BE49-F238E27FC236}">
                <a16:creationId xmlns:a16="http://schemas.microsoft.com/office/drawing/2014/main" id="{AF36D868-DCBF-5644-BA25-94D17E6DE008}"/>
              </a:ext>
            </a:extLst>
          </p:cNvPr>
          <p:cNvSpPr txBox="1">
            <a:spLocks/>
          </p:cNvSpPr>
          <p:nvPr/>
        </p:nvSpPr>
        <p:spPr>
          <a:xfrm>
            <a:off x="4987116" y="447251"/>
            <a:ext cx="2335966" cy="1990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altLang="zh-CN" sz="1800" b="1" dirty="0">
              <a:latin typeface="Athelas" panose="02000503000000020003" pitchFamily="2" charset="0"/>
            </a:endParaRPr>
          </a:p>
        </p:txBody>
      </p:sp>
      <p:sp>
        <p:nvSpPr>
          <p:cNvPr id="12" name="标题 1">
            <a:extLst>
              <a:ext uri="{FF2B5EF4-FFF2-40B4-BE49-F238E27FC236}">
                <a16:creationId xmlns:a16="http://schemas.microsoft.com/office/drawing/2014/main" id="{91675295-E4FA-4089-A9BE-8564799C5E1D}"/>
              </a:ext>
            </a:extLst>
          </p:cNvPr>
          <p:cNvSpPr txBox="1">
            <a:spLocks/>
          </p:cNvSpPr>
          <p:nvPr/>
        </p:nvSpPr>
        <p:spPr>
          <a:xfrm>
            <a:off x="475225" y="89672"/>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结合可视化</a:t>
            </a:r>
          </a:p>
        </p:txBody>
      </p:sp>
      <p:pic>
        <p:nvPicPr>
          <p:cNvPr id="1026" name="Picture 2" descr="See the source image">
            <a:extLst>
              <a:ext uri="{FF2B5EF4-FFF2-40B4-BE49-F238E27FC236}">
                <a16:creationId xmlns:a16="http://schemas.microsoft.com/office/drawing/2014/main" id="{97D49141-3CF3-4B1E-98BC-2690C73DB13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821697" y="2640924"/>
            <a:ext cx="1742310" cy="174231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9F8ECD3-0A02-DF20-630B-40CDA7AF37AD}"/>
              </a:ext>
            </a:extLst>
          </p:cNvPr>
          <p:cNvSpPr txBox="1"/>
          <p:nvPr/>
        </p:nvSpPr>
        <p:spPr>
          <a:xfrm>
            <a:off x="9872635" y="1835392"/>
            <a:ext cx="1742311" cy="646331"/>
          </a:xfrm>
          <a:prstGeom prst="rect">
            <a:avLst/>
          </a:prstGeom>
          <a:noFill/>
        </p:spPr>
        <p:txBody>
          <a:bodyPr wrap="square" rtlCol="0">
            <a:spAutoFit/>
          </a:bodyPr>
          <a:lstStyle/>
          <a:p>
            <a:r>
              <a:rPr kumimoji="1" lang="zh-CN" altLang="en-US" b="1" dirty="0">
                <a:solidFill>
                  <a:srgbClr val="C00000"/>
                </a:solidFill>
              </a:rPr>
              <a:t>雷达图面积</a:t>
            </a:r>
            <a:r>
              <a:rPr kumimoji="1" lang="en-US" altLang="zh-CN" b="1" dirty="0">
                <a:solidFill>
                  <a:srgbClr val="C00000"/>
                </a:solidFill>
              </a:rPr>
              <a:t>=copy</a:t>
            </a:r>
            <a:r>
              <a:rPr kumimoji="1" lang="zh-CN" altLang="en-US" b="1" dirty="0">
                <a:solidFill>
                  <a:srgbClr val="C00000"/>
                </a:solidFill>
              </a:rPr>
              <a:t>置信度</a:t>
            </a:r>
          </a:p>
        </p:txBody>
      </p:sp>
      <p:sp>
        <p:nvSpPr>
          <p:cNvPr id="13" name="矩形 12">
            <a:extLst>
              <a:ext uri="{FF2B5EF4-FFF2-40B4-BE49-F238E27FC236}">
                <a16:creationId xmlns:a16="http://schemas.microsoft.com/office/drawing/2014/main" id="{D0991B6D-15F1-D267-4BB0-C697AA7B0E4A}"/>
              </a:ext>
            </a:extLst>
          </p:cNvPr>
          <p:cNvSpPr/>
          <p:nvPr/>
        </p:nvSpPr>
        <p:spPr>
          <a:xfrm>
            <a:off x="1622738" y="1244275"/>
            <a:ext cx="2524259" cy="470221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1E117816-F3C6-E38A-EAB5-FABF4FEF8F18}"/>
              </a:ext>
            </a:extLst>
          </p:cNvPr>
          <p:cNvSpPr/>
          <p:nvPr/>
        </p:nvSpPr>
        <p:spPr>
          <a:xfrm>
            <a:off x="5733025" y="1247066"/>
            <a:ext cx="2524259" cy="470221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3807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5">
            <a:extLst>
              <a:ext uri="{FF2B5EF4-FFF2-40B4-BE49-F238E27FC236}">
                <a16:creationId xmlns:a16="http://schemas.microsoft.com/office/drawing/2014/main" id="{716FBD9D-92C1-834E-9C2E-8530610F28B2}"/>
              </a:ext>
            </a:extLst>
          </p:cNvPr>
          <p:cNvSpPr txBox="1">
            <a:spLocks/>
          </p:cNvSpPr>
          <p:nvPr/>
        </p:nvSpPr>
        <p:spPr>
          <a:xfrm>
            <a:off x="838199" y="764704"/>
            <a:ext cx="10515600" cy="5351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altLang="zh-CN" sz="2000" dirty="0">
              <a:latin typeface="Microsoft YaHei" panose="020B0503020204020204" pitchFamily="34" charset="-122"/>
              <a:ea typeface="Microsoft YaHei" panose="020B0503020204020204" pitchFamily="34" charset="-122"/>
            </a:endParaRPr>
          </a:p>
          <a:p>
            <a:pPr>
              <a:lnSpc>
                <a:spcPct val="100000"/>
              </a:lnSpc>
            </a:pPr>
            <a:r>
              <a:rPr lang="zh-CN" altLang="en-US" sz="2000" dirty="0">
                <a:latin typeface="Microsoft YaHei" panose="020B0503020204020204" pitchFamily="34" charset="-122"/>
                <a:ea typeface="Microsoft YaHei" panose="020B0503020204020204" pitchFamily="34" charset="-122"/>
                <a:cs typeface="Baghdad" pitchFamily="2" charset="-78"/>
              </a:rPr>
              <a:t>黑盒设置下</a:t>
            </a:r>
            <a:r>
              <a:rPr lang="en-US" altLang="zh-CN" sz="2000" dirty="0">
                <a:latin typeface="Microsoft YaHei" panose="020B0503020204020204" pitchFamily="34" charset="-122"/>
                <a:ea typeface="Microsoft YaHei" panose="020B0503020204020204" pitchFamily="34" charset="-122"/>
                <a:cs typeface="Baghdad" pitchFamily="2" charset="-78"/>
              </a:rPr>
              <a:t>: </a:t>
            </a:r>
            <a:r>
              <a:rPr lang="zh-CN" altLang="en-US" sz="2000" dirty="0">
                <a:latin typeface="Microsoft YaHei" panose="020B0503020204020204" pitchFamily="34" charset="-122"/>
                <a:ea typeface="Microsoft YaHei" panose="020B0503020204020204" pitchFamily="34" charset="-122"/>
                <a:cs typeface="Baghdad" pitchFamily="2" charset="-78"/>
              </a:rPr>
              <a:t>窃取 </a:t>
            </a:r>
            <a:r>
              <a:rPr lang="en-US" altLang="zh-CN" sz="2000" dirty="0">
                <a:latin typeface="Microsoft YaHei" panose="020B0503020204020204" pitchFamily="34" charset="-122"/>
                <a:ea typeface="Microsoft YaHei" panose="020B0503020204020204" pitchFamily="34" charset="-122"/>
                <a:cs typeface="Baghdad" pitchFamily="2" charset="-78"/>
              </a:rPr>
              <a:t>(copy) </a:t>
            </a:r>
            <a:r>
              <a:rPr lang="zh-CN" altLang="en-US" sz="2000" dirty="0">
                <a:latin typeface="Microsoft YaHei" panose="020B0503020204020204" pitchFamily="34" charset="-122"/>
                <a:ea typeface="Microsoft YaHei" panose="020B0503020204020204" pitchFamily="34" charset="-122"/>
                <a:cs typeface="Baghdad" pitchFamily="2" charset="-78"/>
              </a:rPr>
              <a:t>模型和非窃取 </a:t>
            </a:r>
            <a:r>
              <a:rPr lang="en-US" altLang="zh-CN" sz="2000" dirty="0">
                <a:latin typeface="Microsoft YaHei" panose="020B0503020204020204" pitchFamily="34" charset="-122"/>
                <a:ea typeface="Microsoft YaHei" panose="020B0503020204020204" pitchFamily="34" charset="-122"/>
                <a:cs typeface="Baghdad" pitchFamily="2" charset="-78"/>
              </a:rPr>
              <a:t>(not copy) </a:t>
            </a:r>
            <a:r>
              <a:rPr lang="zh-CN" altLang="en-US" sz="2000" dirty="0">
                <a:latin typeface="Microsoft YaHei" panose="020B0503020204020204" pitchFamily="34" charset="-122"/>
                <a:ea typeface="Microsoft YaHei" panose="020B0503020204020204" pitchFamily="34" charset="-122"/>
                <a:cs typeface="Baghdad" pitchFamily="2" charset="-78"/>
              </a:rPr>
              <a:t>模型在</a:t>
            </a:r>
            <a:r>
              <a:rPr lang="en-US" altLang="zh-CN" sz="2000" dirty="0" err="1">
                <a:latin typeface="Microsoft YaHei" panose="020B0503020204020204" pitchFamily="34" charset="-122"/>
                <a:ea typeface="Microsoft YaHei" panose="020B0503020204020204" pitchFamily="34" charset="-122"/>
                <a:cs typeface="Baghdad" pitchFamily="2" charset="-78"/>
              </a:rPr>
              <a:t>DeepJudge</a:t>
            </a:r>
            <a:r>
              <a:rPr lang="zh-CN" altLang="en-US" sz="2000" dirty="0">
                <a:latin typeface="Microsoft YaHei" panose="020B0503020204020204" pitchFamily="34" charset="-122"/>
                <a:ea typeface="Microsoft YaHei" panose="020B0503020204020204" pitchFamily="34" charset="-122"/>
                <a:cs typeface="Baghdad" pitchFamily="2" charset="-78"/>
              </a:rPr>
              <a:t>下的差距更加显著</a:t>
            </a:r>
            <a:r>
              <a:rPr lang="en-US" altLang="zh-CN" sz="2000" dirty="0">
                <a:latin typeface="Microsoft YaHei" panose="020B0503020204020204" pitchFamily="34" charset="-122"/>
                <a:ea typeface="Microsoft YaHei" panose="020B0503020204020204" pitchFamily="34" charset="-122"/>
                <a:cs typeface="Baghdad" pitchFamily="2" charset="-78"/>
              </a:rPr>
              <a:t> </a:t>
            </a:r>
          </a:p>
          <a:p>
            <a:pPr>
              <a:lnSpc>
                <a:spcPct val="100000"/>
              </a:lnSpc>
            </a:pPr>
            <a:r>
              <a:rPr lang="zh-CN" altLang="en-US" sz="2000" dirty="0">
                <a:latin typeface="Microsoft YaHei" panose="020B0503020204020204" pitchFamily="34" charset="-122"/>
                <a:ea typeface="Microsoft YaHei" panose="020B0503020204020204" pitchFamily="34" charset="-122"/>
                <a:cs typeface="Baghdad" pitchFamily="2" charset="-78"/>
              </a:rPr>
              <a:t>白盒设置下</a:t>
            </a:r>
            <a:r>
              <a:rPr lang="en-US" altLang="zh-CN" sz="2000" dirty="0">
                <a:latin typeface="Microsoft YaHei" panose="020B0503020204020204" pitchFamily="34" charset="-122"/>
                <a:ea typeface="Microsoft YaHei" panose="020B0503020204020204" pitchFamily="34" charset="-122"/>
                <a:cs typeface="Baghdad" pitchFamily="2" charset="-78"/>
              </a:rPr>
              <a:t>: </a:t>
            </a:r>
            <a:r>
              <a:rPr lang="zh-CN" altLang="en-US" sz="2000" dirty="0">
                <a:latin typeface="Microsoft YaHei" panose="020B0503020204020204" pitchFamily="34" charset="-122"/>
                <a:ea typeface="Microsoft YaHei" panose="020B0503020204020204" pitchFamily="34" charset="-122"/>
                <a:cs typeface="Baghdad" pitchFamily="2" charset="-78"/>
              </a:rPr>
              <a:t>和白盒水印有相似的表现，其中</a:t>
            </a:r>
            <a:r>
              <a:rPr lang="en-US" altLang="zh-CN" sz="2000" dirty="0">
                <a:latin typeface="Microsoft YaHei" panose="020B0503020204020204" pitchFamily="34" charset="-122"/>
                <a:ea typeface="Microsoft YaHei" panose="020B0503020204020204" pitchFamily="34" charset="-122"/>
                <a:cs typeface="Baghdad" pitchFamily="2" charset="-78"/>
              </a:rPr>
              <a:t>NAD</a:t>
            </a:r>
            <a:r>
              <a:rPr lang="zh-CN" altLang="en-US" sz="2000" dirty="0">
                <a:latin typeface="Microsoft YaHei" panose="020B0503020204020204" pitchFamily="34" charset="-122"/>
                <a:ea typeface="Microsoft YaHei" panose="020B0503020204020204" pitchFamily="34" charset="-122"/>
                <a:cs typeface="Baghdad" pitchFamily="2" charset="-78"/>
              </a:rPr>
              <a:t>指标在 </a:t>
            </a:r>
            <a:r>
              <a:rPr lang="en-US" altLang="zh-CN" sz="2000" dirty="0">
                <a:latin typeface="Microsoft YaHei" panose="020B0503020204020204" pitchFamily="34" charset="-122"/>
                <a:ea typeface="Microsoft YaHei" panose="020B0503020204020204" pitchFamily="34" charset="-122"/>
                <a:cs typeface="Baghdad" pitchFamily="2" charset="-78"/>
              </a:rPr>
              <a:t>5 </a:t>
            </a:r>
            <a:r>
              <a:rPr lang="zh-CN" altLang="en-US" sz="2000" dirty="0">
                <a:latin typeface="Microsoft YaHei" panose="020B0503020204020204" pitchFamily="34" charset="-122"/>
                <a:ea typeface="Microsoft YaHei" panose="020B0503020204020204" pitchFamily="34" charset="-122"/>
                <a:cs typeface="Baghdad" pitchFamily="2" charset="-78"/>
              </a:rPr>
              <a:t>种攻击策略上占据优势</a:t>
            </a:r>
            <a:r>
              <a:rPr lang="en-US" altLang="zh-CN" sz="2000" dirty="0">
                <a:latin typeface="Microsoft YaHei" panose="020B0503020204020204" pitchFamily="34" charset="-122"/>
                <a:ea typeface="Microsoft YaHei" panose="020B0503020204020204" pitchFamily="34" charset="-122"/>
                <a:cs typeface="Baghdad" pitchFamily="2" charset="-78"/>
              </a:rPr>
              <a:t> </a:t>
            </a:r>
          </a:p>
          <a:p>
            <a:pPr lvl="1">
              <a:lnSpc>
                <a:spcPct val="100000"/>
              </a:lnSpc>
            </a:pPr>
            <a:endParaRPr lang="en-US" altLang="zh-CN" sz="1600" dirty="0">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1600" dirty="0">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1600" dirty="0">
              <a:latin typeface="Microsoft YaHei" panose="020B0503020204020204" pitchFamily="34" charset="-122"/>
              <a:ea typeface="Microsoft YaHei" panose="020B0503020204020204" pitchFamily="34" charset="-122"/>
              <a:cs typeface="Baghdad" pitchFamily="2" charset="-78"/>
            </a:endParaRPr>
          </a:p>
          <a:p>
            <a:pPr>
              <a:lnSpc>
                <a:spcPct val="100000"/>
              </a:lnSpc>
            </a:pPr>
            <a:endParaRPr lang="en-US" altLang="zh-CN" sz="2000" dirty="0">
              <a:latin typeface="Microsoft YaHei" panose="020B0503020204020204" pitchFamily="34" charset="-122"/>
              <a:ea typeface="Microsoft YaHei" panose="020B0503020204020204" pitchFamily="34" charset="-122"/>
              <a:cs typeface="Baghdad" pitchFamily="2" charset="-78"/>
            </a:endParaRPr>
          </a:p>
          <a:p>
            <a:pPr marL="0" indent="0">
              <a:lnSpc>
                <a:spcPct val="100000"/>
              </a:lnSpc>
              <a:buNone/>
            </a:pPr>
            <a:endParaRPr lang="en-US" altLang="zh-CN" sz="2000" dirty="0">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1800" dirty="0">
              <a:latin typeface="Microsoft YaHei" panose="020B0503020204020204" pitchFamily="34" charset="-122"/>
              <a:ea typeface="Microsoft YaHei" panose="020B0503020204020204" pitchFamily="34" charset="-122"/>
            </a:endParaRPr>
          </a:p>
          <a:p>
            <a:pPr>
              <a:lnSpc>
                <a:spcPct val="100000"/>
              </a:lnSpc>
            </a:pPr>
            <a:endParaRPr lang="en-US" altLang="zh-CN" sz="2000" dirty="0">
              <a:latin typeface="Microsoft YaHei" panose="020B0503020204020204" pitchFamily="34" charset="-122"/>
              <a:ea typeface="Microsoft YaHei" panose="020B0503020204020204" pitchFamily="34" charset="-122"/>
            </a:endParaRPr>
          </a:p>
        </p:txBody>
      </p:sp>
      <p:grpSp>
        <p:nvGrpSpPr>
          <p:cNvPr id="2" name="组合 1">
            <a:extLst>
              <a:ext uri="{FF2B5EF4-FFF2-40B4-BE49-F238E27FC236}">
                <a16:creationId xmlns:a16="http://schemas.microsoft.com/office/drawing/2014/main" id="{37286A94-26C5-47CE-95EE-866B9AAF643F}"/>
              </a:ext>
            </a:extLst>
          </p:cNvPr>
          <p:cNvGrpSpPr/>
          <p:nvPr/>
        </p:nvGrpSpPr>
        <p:grpSpPr>
          <a:xfrm>
            <a:off x="1845179" y="2376999"/>
            <a:ext cx="8501639" cy="1960508"/>
            <a:chOff x="2400382" y="2603541"/>
            <a:chExt cx="7391235" cy="1704445"/>
          </a:xfrm>
        </p:grpSpPr>
        <p:pic>
          <p:nvPicPr>
            <p:cNvPr id="30721" name="Picture 1" descr="page11image241195728">
              <a:extLst>
                <a:ext uri="{FF2B5EF4-FFF2-40B4-BE49-F238E27FC236}">
                  <a16:creationId xmlns:a16="http://schemas.microsoft.com/office/drawing/2014/main" id="{B14A9369-9D98-8049-BA10-760806911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82" y="2603541"/>
              <a:ext cx="3440749" cy="1704445"/>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descr="page11image241204464">
              <a:extLst>
                <a:ext uri="{FF2B5EF4-FFF2-40B4-BE49-F238E27FC236}">
                  <a16:creationId xmlns:a16="http://schemas.microsoft.com/office/drawing/2014/main" id="{4194AD4E-1896-774F-90CC-BA817D37B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868" y="2603541"/>
              <a:ext cx="3440749" cy="170444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标题 1">
            <a:extLst>
              <a:ext uri="{FF2B5EF4-FFF2-40B4-BE49-F238E27FC236}">
                <a16:creationId xmlns:a16="http://schemas.microsoft.com/office/drawing/2014/main" id="{13A69E7C-D104-40A4-8ACC-B92A2958E3A8}"/>
              </a:ext>
            </a:extLst>
          </p:cNvPr>
          <p:cNvSpPr txBox="1">
            <a:spLocks/>
          </p:cNvSpPr>
          <p:nvPr/>
        </p:nvSpPr>
        <p:spPr>
          <a:xfrm>
            <a:off x="469858" y="72730"/>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600" dirty="0" err="1">
                <a:latin typeface="Microsoft YaHei" panose="020B0503020204020204" pitchFamily="34" charset="-122"/>
                <a:ea typeface="Microsoft YaHei" panose="020B0503020204020204" pitchFamily="34" charset="-122"/>
              </a:rPr>
              <a:t>DeepJudge</a:t>
            </a:r>
            <a:r>
              <a:rPr kumimoji="1" lang="zh-CN" altLang="en-US" sz="3600" dirty="0">
                <a:latin typeface="Microsoft YaHei" panose="020B0503020204020204" pitchFamily="34" charset="-122"/>
                <a:ea typeface="Microsoft YaHei" panose="020B0503020204020204" pitchFamily="34" charset="-122"/>
              </a:rPr>
              <a:t> </a:t>
            </a:r>
            <a:r>
              <a:rPr kumimoji="1" lang="en-US" altLang="zh-CN" sz="3600" dirty="0">
                <a:latin typeface="Microsoft YaHei" panose="020B0503020204020204" pitchFamily="34" charset="-122"/>
                <a:ea typeface="Microsoft YaHei" panose="020B0503020204020204" pitchFamily="34" charset="-122"/>
              </a:rPr>
              <a:t>vs </a:t>
            </a:r>
            <a:r>
              <a:rPr kumimoji="1" lang="zh-CN" altLang="en-US" sz="3600" dirty="0">
                <a:latin typeface="Microsoft YaHei" panose="020B0503020204020204" pitchFamily="34" charset="-122"/>
                <a:ea typeface="Microsoft YaHei" panose="020B0503020204020204" pitchFamily="34" charset="-122"/>
              </a:rPr>
              <a:t>模型水印</a:t>
            </a:r>
          </a:p>
        </p:txBody>
      </p:sp>
      <p:pic>
        <p:nvPicPr>
          <p:cNvPr id="7" name="图片 6" descr="形状&#10;&#10;低可信度描述已自动生成">
            <a:extLst>
              <a:ext uri="{FF2B5EF4-FFF2-40B4-BE49-F238E27FC236}">
                <a16:creationId xmlns:a16="http://schemas.microsoft.com/office/drawing/2014/main" id="{91338C5E-9284-4C22-98F0-3FC08F544F61}"/>
              </a:ext>
            </a:extLst>
          </p:cNvPr>
          <p:cNvPicPr>
            <a:picLocks noChangeAspect="1"/>
          </p:cNvPicPr>
          <p:nvPr/>
        </p:nvPicPr>
        <p:blipFill>
          <a:blip r:embed="rId5"/>
          <a:stretch>
            <a:fillRect/>
          </a:stretch>
        </p:blipFill>
        <p:spPr>
          <a:xfrm>
            <a:off x="3897950" y="4545187"/>
            <a:ext cx="430346" cy="430346"/>
          </a:xfrm>
          <a:prstGeom prst="rect">
            <a:avLst/>
          </a:prstGeom>
        </p:spPr>
      </p:pic>
      <p:pic>
        <p:nvPicPr>
          <p:cNvPr id="10" name="图片 9" descr="形状&#10;&#10;低可信度描述已自动生成">
            <a:extLst>
              <a:ext uri="{FF2B5EF4-FFF2-40B4-BE49-F238E27FC236}">
                <a16:creationId xmlns:a16="http://schemas.microsoft.com/office/drawing/2014/main" id="{6FE06C0B-60CC-4F1D-918C-9A7C29EC51E3}"/>
              </a:ext>
            </a:extLst>
          </p:cNvPr>
          <p:cNvPicPr>
            <a:picLocks noChangeAspect="1"/>
          </p:cNvPicPr>
          <p:nvPr/>
        </p:nvPicPr>
        <p:blipFill>
          <a:blip r:embed="rId6"/>
          <a:stretch>
            <a:fillRect/>
          </a:stretch>
        </p:blipFill>
        <p:spPr>
          <a:xfrm>
            <a:off x="5049789" y="4533523"/>
            <a:ext cx="430346" cy="430346"/>
          </a:xfrm>
          <a:prstGeom prst="rect">
            <a:avLst/>
          </a:prstGeom>
        </p:spPr>
      </p:pic>
      <p:cxnSp>
        <p:nvCxnSpPr>
          <p:cNvPr id="11" name="直接连接符 10">
            <a:extLst>
              <a:ext uri="{FF2B5EF4-FFF2-40B4-BE49-F238E27FC236}">
                <a16:creationId xmlns:a16="http://schemas.microsoft.com/office/drawing/2014/main" id="{B6B80449-F4C5-4206-9B9D-7F3C9EC673CF}"/>
              </a:ext>
            </a:extLst>
          </p:cNvPr>
          <p:cNvCxnSpPr>
            <a:cxnSpLocks/>
          </p:cNvCxnSpPr>
          <p:nvPr/>
        </p:nvCxnSpPr>
        <p:spPr>
          <a:xfrm>
            <a:off x="4712242" y="4444201"/>
            <a:ext cx="0" cy="6662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descr="形状&#10;&#10;低可信度描述已自动生成">
            <a:extLst>
              <a:ext uri="{FF2B5EF4-FFF2-40B4-BE49-F238E27FC236}">
                <a16:creationId xmlns:a16="http://schemas.microsoft.com/office/drawing/2014/main" id="{E78DA095-9409-4124-BFD6-FC6236F74E32}"/>
              </a:ext>
            </a:extLst>
          </p:cNvPr>
          <p:cNvPicPr>
            <a:picLocks noChangeAspect="1"/>
          </p:cNvPicPr>
          <p:nvPr/>
        </p:nvPicPr>
        <p:blipFill>
          <a:blip r:embed="rId5"/>
          <a:stretch>
            <a:fillRect/>
          </a:stretch>
        </p:blipFill>
        <p:spPr>
          <a:xfrm>
            <a:off x="8456812" y="4533751"/>
            <a:ext cx="430346" cy="430346"/>
          </a:xfrm>
          <a:prstGeom prst="rect">
            <a:avLst/>
          </a:prstGeom>
        </p:spPr>
      </p:pic>
      <p:pic>
        <p:nvPicPr>
          <p:cNvPr id="13" name="图片 12" descr="形状&#10;&#10;低可信度描述已自动生成">
            <a:extLst>
              <a:ext uri="{FF2B5EF4-FFF2-40B4-BE49-F238E27FC236}">
                <a16:creationId xmlns:a16="http://schemas.microsoft.com/office/drawing/2014/main" id="{B789CFCF-6D4E-45CF-B72F-1341A7E0AAD1}"/>
              </a:ext>
            </a:extLst>
          </p:cNvPr>
          <p:cNvPicPr>
            <a:picLocks noChangeAspect="1"/>
          </p:cNvPicPr>
          <p:nvPr/>
        </p:nvPicPr>
        <p:blipFill>
          <a:blip r:embed="rId6"/>
          <a:stretch>
            <a:fillRect/>
          </a:stretch>
        </p:blipFill>
        <p:spPr>
          <a:xfrm>
            <a:off x="9608651" y="4522087"/>
            <a:ext cx="430346" cy="430346"/>
          </a:xfrm>
          <a:prstGeom prst="rect">
            <a:avLst/>
          </a:prstGeom>
        </p:spPr>
      </p:pic>
      <p:cxnSp>
        <p:nvCxnSpPr>
          <p:cNvPr id="14" name="直接连接符 13">
            <a:extLst>
              <a:ext uri="{FF2B5EF4-FFF2-40B4-BE49-F238E27FC236}">
                <a16:creationId xmlns:a16="http://schemas.microsoft.com/office/drawing/2014/main" id="{81B60E1E-25CD-4C10-ADD0-A6983E95E75C}"/>
              </a:ext>
            </a:extLst>
          </p:cNvPr>
          <p:cNvCxnSpPr>
            <a:cxnSpLocks/>
          </p:cNvCxnSpPr>
          <p:nvPr/>
        </p:nvCxnSpPr>
        <p:spPr>
          <a:xfrm>
            <a:off x="9271104" y="4432765"/>
            <a:ext cx="0" cy="6662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3DB7C9A-054B-CCC0-FA65-B45B1860E11F}"/>
              </a:ext>
            </a:extLst>
          </p:cNvPr>
          <p:cNvSpPr/>
          <p:nvPr/>
        </p:nvSpPr>
        <p:spPr>
          <a:xfrm>
            <a:off x="2555201" y="5214175"/>
            <a:ext cx="2504981" cy="307777"/>
          </a:xfrm>
          <a:prstGeom prst="rect">
            <a:avLst/>
          </a:prstGeom>
        </p:spPr>
        <p:txBody>
          <a:bodyPr wrap="none">
            <a:spAutoFit/>
          </a:bodyPr>
          <a:lstStyle/>
          <a:p>
            <a:r>
              <a:rPr kumimoji="1" lang="en-US" altLang="zh-CN" sz="1400" dirty="0">
                <a:latin typeface="Microsoft YaHei" panose="020B0503020204020204" pitchFamily="34" charset="-122"/>
                <a:ea typeface="Microsoft YaHei" panose="020B0503020204020204" pitchFamily="34" charset="-122"/>
              </a:rPr>
              <a:t>TSA</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Trigger Set Accuracy</a:t>
            </a:r>
            <a:endParaRPr lang="zh-CN" altLang="en-US" sz="1400" dirty="0"/>
          </a:p>
        </p:txBody>
      </p:sp>
      <p:sp>
        <p:nvSpPr>
          <p:cNvPr id="16" name="矩形 15">
            <a:extLst>
              <a:ext uri="{FF2B5EF4-FFF2-40B4-BE49-F238E27FC236}">
                <a16:creationId xmlns:a16="http://schemas.microsoft.com/office/drawing/2014/main" id="{E199987C-B341-09B2-3F67-D5968963CA24}"/>
              </a:ext>
            </a:extLst>
          </p:cNvPr>
          <p:cNvSpPr/>
          <p:nvPr/>
        </p:nvSpPr>
        <p:spPr>
          <a:xfrm>
            <a:off x="5348172" y="5230788"/>
            <a:ext cx="1959960" cy="307777"/>
          </a:xfrm>
          <a:prstGeom prst="rect">
            <a:avLst/>
          </a:prstGeom>
        </p:spPr>
        <p:txBody>
          <a:bodyPr wrap="none">
            <a:spAutoFit/>
          </a:bodyPr>
          <a:lstStyle/>
          <a:p>
            <a:r>
              <a:rPr kumimoji="1" lang="en-US" altLang="zh-CN" sz="1400" dirty="0">
                <a:latin typeface="Microsoft YaHei" panose="020B0503020204020204" pitchFamily="34" charset="-122"/>
                <a:ea typeface="Microsoft YaHei" panose="020B0503020204020204" pitchFamily="34" charset="-122"/>
              </a:rPr>
              <a:t>MR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Matching</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Rate</a:t>
            </a:r>
            <a:endParaRPr lang="zh-CN" altLang="en-US" sz="1400" dirty="0"/>
          </a:p>
        </p:txBody>
      </p:sp>
      <p:grpSp>
        <p:nvGrpSpPr>
          <p:cNvPr id="30" name="组合 29">
            <a:extLst>
              <a:ext uri="{FF2B5EF4-FFF2-40B4-BE49-F238E27FC236}">
                <a16:creationId xmlns:a16="http://schemas.microsoft.com/office/drawing/2014/main" id="{238A2B32-DADF-9D78-C93C-A2EC4F71337A}"/>
              </a:ext>
            </a:extLst>
          </p:cNvPr>
          <p:cNvGrpSpPr/>
          <p:nvPr/>
        </p:nvGrpSpPr>
        <p:grpSpPr>
          <a:xfrm>
            <a:off x="2163651" y="2993580"/>
            <a:ext cx="3564007" cy="1058215"/>
            <a:chOff x="2163651" y="3256208"/>
            <a:chExt cx="3564007" cy="1058215"/>
          </a:xfrm>
        </p:grpSpPr>
        <p:cxnSp>
          <p:nvCxnSpPr>
            <p:cNvPr id="19" name="直线箭头连接符 18">
              <a:extLst>
                <a:ext uri="{FF2B5EF4-FFF2-40B4-BE49-F238E27FC236}">
                  <a16:creationId xmlns:a16="http://schemas.microsoft.com/office/drawing/2014/main" id="{02A563E5-B8D2-84AF-64CC-FCE72790DADF}"/>
                </a:ext>
              </a:extLst>
            </p:cNvPr>
            <p:cNvCxnSpPr>
              <a:cxnSpLocks/>
            </p:cNvCxnSpPr>
            <p:nvPr/>
          </p:nvCxnSpPr>
          <p:spPr>
            <a:xfrm>
              <a:off x="3037268" y="3256208"/>
              <a:ext cx="0" cy="105821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F9BF4C38-7B28-A677-8D25-B76F442B2CC5}"/>
                </a:ext>
              </a:extLst>
            </p:cNvPr>
            <p:cNvCxnSpPr/>
            <p:nvPr/>
          </p:nvCxnSpPr>
          <p:spPr>
            <a:xfrm>
              <a:off x="2163651" y="4314423"/>
              <a:ext cx="356400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97377176-92A4-B6E3-45F9-A4E9EB88E628}"/>
              </a:ext>
            </a:extLst>
          </p:cNvPr>
          <p:cNvGrpSpPr/>
          <p:nvPr/>
        </p:nvGrpSpPr>
        <p:grpSpPr>
          <a:xfrm>
            <a:off x="6722059" y="2751028"/>
            <a:ext cx="3564007" cy="1135332"/>
            <a:chOff x="6722059" y="3013656"/>
            <a:chExt cx="3564007" cy="1135332"/>
          </a:xfrm>
        </p:grpSpPr>
        <p:cxnSp>
          <p:nvCxnSpPr>
            <p:cNvPr id="28" name="直线箭头连接符 27">
              <a:extLst>
                <a:ext uri="{FF2B5EF4-FFF2-40B4-BE49-F238E27FC236}">
                  <a16:creationId xmlns:a16="http://schemas.microsoft.com/office/drawing/2014/main" id="{EEB4ACB9-E50E-5DE0-2A9F-FF44EB7BAC59}"/>
                </a:ext>
              </a:extLst>
            </p:cNvPr>
            <p:cNvCxnSpPr>
              <a:cxnSpLocks/>
            </p:cNvCxnSpPr>
            <p:nvPr/>
          </p:nvCxnSpPr>
          <p:spPr>
            <a:xfrm>
              <a:off x="8123712" y="3013656"/>
              <a:ext cx="0" cy="1135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461B0ABA-D649-3535-88AB-86EE93AC0830}"/>
                </a:ext>
              </a:extLst>
            </p:cNvPr>
            <p:cNvCxnSpPr/>
            <p:nvPr/>
          </p:nvCxnSpPr>
          <p:spPr>
            <a:xfrm>
              <a:off x="6722059" y="4148988"/>
              <a:ext cx="356400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4DD2F3C1-3836-0B56-0187-C0C09357A3C8}"/>
              </a:ext>
            </a:extLst>
          </p:cNvPr>
          <p:cNvSpPr txBox="1"/>
          <p:nvPr/>
        </p:nvSpPr>
        <p:spPr>
          <a:xfrm>
            <a:off x="602161" y="5885495"/>
            <a:ext cx="10718774" cy="646331"/>
          </a:xfrm>
          <a:prstGeom prst="rect">
            <a:avLst/>
          </a:prstGeom>
          <a:noFill/>
        </p:spPr>
        <p:txBody>
          <a:bodyPr wrap="square">
            <a:spAutoFit/>
          </a:bodyPr>
          <a:lstStyle/>
          <a:p>
            <a:r>
              <a:rPr kumimoji="1" lang="en-US" altLang="zh-CN" sz="1200" dirty="0">
                <a:latin typeface="Microsoft YaHei" panose="020B0503020204020204" pitchFamily="34" charset="-122"/>
                <a:ea typeface="Microsoft YaHei" panose="020B0503020204020204" pitchFamily="34" charset="-122"/>
              </a:rPr>
              <a:t>Zhang, et al. Protecting intellectual property of deep neural networks with watermarking. Asia CCS,</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2018</a:t>
            </a:r>
          </a:p>
          <a:p>
            <a:r>
              <a:rPr kumimoji="1" lang="en-US" altLang="zh-CN" sz="1200" dirty="0">
                <a:latin typeface="Microsoft YaHei" panose="020B0503020204020204" pitchFamily="34" charset="-122"/>
                <a:ea typeface="Microsoft YaHei" panose="020B0503020204020204" pitchFamily="34" charset="-122"/>
              </a:rPr>
              <a:t>Cao</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et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al.</a:t>
            </a:r>
            <a:r>
              <a:rPr kumimoji="1" lang="zh-CN" altLang="en-US" sz="1200" dirty="0">
                <a:latin typeface="Microsoft YaHei" panose="020B0503020204020204" pitchFamily="34" charset="-122"/>
                <a:ea typeface="Microsoft YaHei" panose="020B0503020204020204" pitchFamily="34" charset="-122"/>
              </a:rPr>
              <a:t> </a:t>
            </a:r>
            <a:r>
              <a:rPr kumimoji="1" lang="en-AU" altLang="zh-CN" sz="1200" dirty="0" err="1">
                <a:latin typeface="Microsoft YaHei" panose="020B0503020204020204" pitchFamily="34" charset="-122"/>
                <a:ea typeface="Microsoft YaHei" panose="020B0503020204020204" pitchFamily="34" charset="-122"/>
              </a:rPr>
              <a:t>IPGuard</a:t>
            </a:r>
            <a:r>
              <a:rPr kumimoji="1" lang="en-AU" altLang="zh-CN" sz="1200" dirty="0">
                <a:latin typeface="Microsoft YaHei" panose="020B0503020204020204" pitchFamily="34" charset="-122"/>
                <a:ea typeface="Microsoft YaHei" panose="020B0503020204020204" pitchFamily="34" charset="-122"/>
              </a:rPr>
              <a:t>: Protecting intellectual property of deep neural networks via fingerprinting the classification boundary</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Asia CCS,</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2021</a:t>
            </a:r>
          </a:p>
          <a:p>
            <a:r>
              <a:rPr kumimoji="1" lang="en-AU" altLang="zh-CN" sz="1200" dirty="0">
                <a:latin typeface="Microsoft YaHei" panose="020B0503020204020204" pitchFamily="34" charset="-122"/>
                <a:ea typeface="Microsoft YaHei" panose="020B0503020204020204" pitchFamily="34" charset="-122"/>
              </a:rPr>
              <a:t>Uchida</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et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al.</a:t>
            </a:r>
            <a:r>
              <a:rPr kumimoji="1" lang="zh-CN" altLang="en-US" sz="1200" dirty="0">
                <a:latin typeface="Microsoft YaHei" panose="020B0503020204020204" pitchFamily="34" charset="-122"/>
                <a:ea typeface="Microsoft YaHei" panose="020B0503020204020204" pitchFamily="34" charset="-122"/>
              </a:rPr>
              <a:t> </a:t>
            </a:r>
            <a:r>
              <a:rPr kumimoji="1" lang="en-AU" altLang="zh-CN" sz="1200" dirty="0">
                <a:latin typeface="Microsoft YaHei" panose="020B0503020204020204" pitchFamily="34" charset="-122"/>
                <a:ea typeface="Microsoft YaHei" panose="020B0503020204020204" pitchFamily="34" charset="-122"/>
              </a:rPr>
              <a:t>Embedding watermarks into deep neural networks</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ICMR,</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2017</a:t>
            </a:r>
            <a:endParaRPr kumimoji="1" lang="zh-CN" altLang="en-US" sz="1200" dirty="0">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ADE9A6A6-9197-4118-AA62-3D676359CCFC}"/>
              </a:ext>
            </a:extLst>
          </p:cNvPr>
          <p:cNvSpPr/>
          <p:nvPr/>
        </p:nvSpPr>
        <p:spPr>
          <a:xfrm>
            <a:off x="8123712" y="5183470"/>
            <a:ext cx="1881412" cy="307777"/>
          </a:xfrm>
          <a:prstGeom prst="rect">
            <a:avLst/>
          </a:prstGeom>
        </p:spPr>
        <p:txBody>
          <a:bodyPr wrap="none">
            <a:spAutoFit/>
          </a:bodyPr>
          <a:lstStyle/>
          <a:p>
            <a:r>
              <a:rPr kumimoji="1" lang="en-US" altLang="zh-CN" sz="1400" dirty="0">
                <a:latin typeface="Microsoft YaHei" panose="020B0503020204020204" pitchFamily="34" charset="-122"/>
                <a:ea typeface="Microsoft YaHei" panose="020B0503020204020204" pitchFamily="34" charset="-122"/>
              </a:rPr>
              <a:t>BER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Bit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Error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Rate</a:t>
            </a:r>
            <a:endParaRPr lang="zh-CN" altLang="en-US" sz="1400" dirty="0"/>
          </a:p>
        </p:txBody>
      </p:sp>
      <p:sp>
        <p:nvSpPr>
          <p:cNvPr id="4" name="文本框 3">
            <a:extLst>
              <a:ext uri="{FF2B5EF4-FFF2-40B4-BE49-F238E27FC236}">
                <a16:creationId xmlns:a16="http://schemas.microsoft.com/office/drawing/2014/main" id="{1A99108F-0647-EE48-F4F2-28C23ACC6684}"/>
              </a:ext>
            </a:extLst>
          </p:cNvPr>
          <p:cNvSpPr txBox="1"/>
          <p:nvPr/>
        </p:nvSpPr>
        <p:spPr>
          <a:xfrm>
            <a:off x="1845179" y="4452313"/>
            <a:ext cx="2162586" cy="523220"/>
          </a:xfrm>
          <a:prstGeom prst="rect">
            <a:avLst/>
          </a:prstGeom>
          <a:noFill/>
        </p:spPr>
        <p:txBody>
          <a:bodyPr wrap="square">
            <a:spAutoFit/>
          </a:bodyPr>
          <a:lstStyle/>
          <a:p>
            <a:r>
              <a:rPr lang="en-US" altLang="zh-CN" sz="1400" i="1" dirty="0">
                <a:latin typeface="Arial" panose="020B0604020202020204" pitchFamily="34" charset="0"/>
                <a:cs typeface="Arial" panose="020B0604020202020204" pitchFamily="34" charset="0"/>
              </a:rPr>
              <a:t>[47]:</a:t>
            </a:r>
            <a:r>
              <a:rPr lang="zh-CN" altLang="en-US" sz="1400" i="1" dirty="0">
                <a:latin typeface="Arial" panose="020B0604020202020204" pitchFamily="34" charset="0"/>
                <a:cs typeface="Arial" panose="020B0604020202020204" pitchFamily="34" charset="0"/>
              </a:rPr>
              <a:t> </a:t>
            </a:r>
            <a:r>
              <a:rPr lang="en-AU" altLang="zh-CN" sz="1400" i="1" dirty="0" err="1">
                <a:latin typeface="Arial" panose="020B0604020202020204" pitchFamily="34" charset="0"/>
                <a:cs typeface="Arial" panose="020B0604020202020204" pitchFamily="34" charset="0"/>
              </a:rPr>
              <a:t>DNNWatermarking</a:t>
            </a:r>
            <a:endParaRPr lang="en-AU" altLang="zh-CN" sz="1400" i="1" dirty="0">
              <a:latin typeface="Arial" panose="020B0604020202020204" pitchFamily="34" charset="0"/>
              <a:cs typeface="Arial" panose="020B0604020202020204" pitchFamily="34" charset="0"/>
            </a:endParaRPr>
          </a:p>
          <a:p>
            <a:r>
              <a:rPr lang="en-US" altLang="zh-CN" sz="1400" i="1" dirty="0">
                <a:latin typeface="Arial" panose="020B0604020202020204" pitchFamily="34" charset="0"/>
                <a:cs typeface="Arial" panose="020B0604020202020204" pitchFamily="34" charset="0"/>
              </a:rPr>
              <a:t>[2]:</a:t>
            </a:r>
            <a:r>
              <a:rPr lang="zh-CN" altLang="en-US" sz="1400" i="1" dirty="0">
                <a:latin typeface="Arial" panose="020B0604020202020204" pitchFamily="34" charset="0"/>
                <a:cs typeface="Arial" panose="020B0604020202020204" pitchFamily="34" charset="0"/>
              </a:rPr>
              <a:t> </a:t>
            </a:r>
            <a:r>
              <a:rPr lang="en-US" altLang="zh-CN" sz="1400" i="1" dirty="0" err="1">
                <a:latin typeface="Arial" panose="020B0604020202020204" pitchFamily="34" charset="0"/>
                <a:cs typeface="Arial" panose="020B0604020202020204" pitchFamily="34" charset="0"/>
              </a:rPr>
              <a:t>IPGuard</a:t>
            </a:r>
            <a:endParaRPr lang="zh-CN" altLang="en-US" sz="1400" i="1"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BF59DE0B-0B2E-92B2-606A-EE3D684FFA14}"/>
              </a:ext>
            </a:extLst>
          </p:cNvPr>
          <p:cNvSpPr txBox="1"/>
          <p:nvPr/>
        </p:nvSpPr>
        <p:spPr>
          <a:xfrm>
            <a:off x="6488853" y="4444256"/>
            <a:ext cx="1959960" cy="738664"/>
          </a:xfrm>
          <a:prstGeom prst="rect">
            <a:avLst/>
          </a:prstGeom>
          <a:noFill/>
        </p:spPr>
        <p:txBody>
          <a:bodyPr wrap="square">
            <a:spAutoFit/>
          </a:bodyPr>
          <a:lstStyle/>
          <a:p>
            <a:r>
              <a:rPr lang="en-US" altLang="zh-CN" sz="1400" i="1" dirty="0">
                <a:latin typeface="Arial" panose="020B0604020202020204" pitchFamily="34" charset="0"/>
                <a:cs typeface="Arial" panose="020B0604020202020204" pitchFamily="34" charset="0"/>
              </a:rPr>
              <a:t>[40]:</a:t>
            </a:r>
            <a:r>
              <a:rPr lang="zh-CN" altLang="en-US" sz="1400" i="1" dirty="0">
                <a:latin typeface="Arial" panose="020B0604020202020204" pitchFamily="34" charset="0"/>
                <a:cs typeface="Arial" panose="020B0604020202020204" pitchFamily="34" charset="0"/>
              </a:rPr>
              <a:t> </a:t>
            </a:r>
            <a:r>
              <a:rPr lang="en-AU" altLang="zh-CN" sz="1400" i="1" dirty="0"/>
              <a:t>Uchida</a:t>
            </a:r>
            <a:r>
              <a:rPr lang="zh-CN" altLang="en-US" sz="1400" i="1" dirty="0"/>
              <a:t> </a:t>
            </a:r>
            <a:r>
              <a:rPr lang="en-US" altLang="zh-CN" sz="1400" i="1" dirty="0"/>
              <a:t>et</a:t>
            </a:r>
            <a:r>
              <a:rPr lang="zh-CN" altLang="en-US" sz="1400" i="1" dirty="0"/>
              <a:t> </a:t>
            </a:r>
            <a:r>
              <a:rPr lang="en-US" altLang="zh-CN" sz="1400" i="1" dirty="0"/>
              <a:t>al.</a:t>
            </a:r>
            <a:r>
              <a:rPr lang="zh-CN" altLang="en-US" sz="1400" i="1" dirty="0"/>
              <a:t> </a:t>
            </a:r>
            <a:r>
              <a:rPr lang="en-US" altLang="zh-CN" sz="1400" i="1" dirty="0" err="1"/>
              <a:t>EmdeddingWatermarking</a:t>
            </a:r>
            <a:r>
              <a:rPr lang="zh-CN" altLang="en-US" sz="1400" i="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5567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应用程序, 表格&#10;&#10;描述已自动生成">
            <a:extLst>
              <a:ext uri="{FF2B5EF4-FFF2-40B4-BE49-F238E27FC236}">
                <a16:creationId xmlns:a16="http://schemas.microsoft.com/office/drawing/2014/main" id="{51C0F7C7-552C-1D41-A3DA-D407774D7E15}"/>
              </a:ext>
            </a:extLst>
          </p:cNvPr>
          <p:cNvPicPr>
            <a:picLocks noChangeAspect="1"/>
          </p:cNvPicPr>
          <p:nvPr/>
        </p:nvPicPr>
        <p:blipFill>
          <a:blip r:embed="rId3"/>
          <a:stretch>
            <a:fillRect/>
          </a:stretch>
        </p:blipFill>
        <p:spPr>
          <a:xfrm>
            <a:off x="1416659" y="908720"/>
            <a:ext cx="8873040" cy="1726384"/>
          </a:xfrm>
          <a:prstGeom prst="rect">
            <a:avLst/>
          </a:prstGeom>
        </p:spPr>
      </p:pic>
      <p:grpSp>
        <p:nvGrpSpPr>
          <p:cNvPr id="2" name="组合 1">
            <a:extLst>
              <a:ext uri="{FF2B5EF4-FFF2-40B4-BE49-F238E27FC236}">
                <a16:creationId xmlns:a16="http://schemas.microsoft.com/office/drawing/2014/main" id="{2909B566-31E4-4399-B5B5-DF9ACF04AB88}"/>
              </a:ext>
            </a:extLst>
          </p:cNvPr>
          <p:cNvGrpSpPr/>
          <p:nvPr/>
        </p:nvGrpSpPr>
        <p:grpSpPr>
          <a:xfrm>
            <a:off x="1668528" y="3304471"/>
            <a:ext cx="7850388" cy="1768947"/>
            <a:chOff x="1571905" y="4153959"/>
            <a:chExt cx="5869206" cy="1290744"/>
          </a:xfrm>
        </p:grpSpPr>
        <p:pic>
          <p:nvPicPr>
            <p:cNvPr id="9" name="Picture 1" descr="page12image241490848">
              <a:extLst>
                <a:ext uri="{FF2B5EF4-FFF2-40B4-BE49-F238E27FC236}">
                  <a16:creationId xmlns:a16="http://schemas.microsoft.com/office/drawing/2014/main" id="{BB435CE0-9FA1-8549-BB43-E4756DAB3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905" y="4170540"/>
              <a:ext cx="1911245" cy="1274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ge12image241495840">
              <a:extLst>
                <a:ext uri="{FF2B5EF4-FFF2-40B4-BE49-F238E27FC236}">
                  <a16:creationId xmlns:a16="http://schemas.microsoft.com/office/drawing/2014/main" id="{568F303C-8049-634D-9A4C-B4FE84E5F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0885" y="4170540"/>
              <a:ext cx="1911245" cy="12741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age12image241488144">
              <a:extLst>
                <a:ext uri="{FF2B5EF4-FFF2-40B4-BE49-F238E27FC236}">
                  <a16:creationId xmlns:a16="http://schemas.microsoft.com/office/drawing/2014/main" id="{BE22B86F-512C-5941-818E-B9DB3061C5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9866" y="4153959"/>
              <a:ext cx="1911245" cy="127416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内容占位符 5">
            <a:extLst>
              <a:ext uri="{FF2B5EF4-FFF2-40B4-BE49-F238E27FC236}">
                <a16:creationId xmlns:a16="http://schemas.microsoft.com/office/drawing/2014/main" id="{4AAFCFE7-06EB-0F43-BF4B-279B710095E7}"/>
              </a:ext>
            </a:extLst>
          </p:cNvPr>
          <p:cNvSpPr txBox="1">
            <a:spLocks/>
          </p:cNvSpPr>
          <p:nvPr/>
        </p:nvSpPr>
        <p:spPr>
          <a:xfrm>
            <a:off x="2892789" y="2774957"/>
            <a:ext cx="6206412" cy="4490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dirty="0">
                <a:latin typeface="Microsoft YaHei" panose="020B0503020204020204" pitchFamily="34" charset="-122"/>
                <a:ea typeface="Microsoft YaHei" panose="020B0503020204020204" pitchFamily="34" charset="-122"/>
              </a:rPr>
              <a:t>在模型窃取过程中，模型间</a:t>
            </a:r>
            <a:r>
              <a:rPr lang="en-US" altLang="zh-CN" sz="1800" dirty="0" err="1">
                <a:latin typeface="Microsoft YaHei" panose="020B0503020204020204" pitchFamily="34" charset="-122"/>
                <a:ea typeface="Microsoft YaHei" panose="020B0503020204020204" pitchFamily="34" charset="-122"/>
              </a:rPr>
              <a:t>RobD</a:t>
            </a:r>
            <a:r>
              <a:rPr lang="zh-CN" altLang="en-US" sz="1800" dirty="0">
                <a:latin typeface="Microsoft YaHei" panose="020B0503020204020204" pitchFamily="34" charset="-122"/>
                <a:ea typeface="Microsoft YaHei" panose="020B0503020204020204" pitchFamily="34" charset="-122"/>
              </a:rPr>
              <a:t>和</a:t>
            </a:r>
            <a:r>
              <a:rPr lang="en-US" altLang="zh-CN" sz="1800" dirty="0">
                <a:latin typeface="Microsoft YaHei" panose="020B0503020204020204" pitchFamily="34" charset="-122"/>
                <a:ea typeface="Microsoft YaHei" panose="020B0503020204020204" pitchFamily="34" charset="-122"/>
              </a:rPr>
              <a:t>JSD</a:t>
            </a:r>
            <a:r>
              <a:rPr lang="zh-CN" altLang="en-US" sz="1800" dirty="0">
                <a:latin typeface="Microsoft YaHei" panose="020B0503020204020204" pitchFamily="34" charset="-122"/>
                <a:ea typeface="Microsoft YaHei" panose="020B0503020204020204" pitchFamily="34" charset="-122"/>
              </a:rPr>
              <a:t>距离越来越小</a:t>
            </a:r>
            <a:endParaRPr lang="en-US" altLang="zh-CN" sz="1800" dirty="0">
              <a:latin typeface="Microsoft YaHei" panose="020B0503020204020204" pitchFamily="34" charset="-122"/>
              <a:ea typeface="Microsoft YaHei" panose="020B0503020204020204" pitchFamily="34" charset="-122"/>
            </a:endParaRPr>
          </a:p>
        </p:txBody>
      </p:sp>
      <p:sp>
        <p:nvSpPr>
          <p:cNvPr id="15" name="标题 1">
            <a:extLst>
              <a:ext uri="{FF2B5EF4-FFF2-40B4-BE49-F238E27FC236}">
                <a16:creationId xmlns:a16="http://schemas.microsoft.com/office/drawing/2014/main" id="{8DE22DC9-5C27-4E81-8B60-36D042EA8480}"/>
              </a:ext>
            </a:extLst>
          </p:cNvPr>
          <p:cNvSpPr txBox="1">
            <a:spLocks/>
          </p:cNvSpPr>
          <p:nvPr/>
        </p:nvSpPr>
        <p:spPr>
          <a:xfrm>
            <a:off x="469858" y="116632"/>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模型窃取</a:t>
            </a:r>
          </a:p>
        </p:txBody>
      </p:sp>
      <p:sp>
        <p:nvSpPr>
          <p:cNvPr id="13" name="内容占位符 5">
            <a:extLst>
              <a:ext uri="{FF2B5EF4-FFF2-40B4-BE49-F238E27FC236}">
                <a16:creationId xmlns:a16="http://schemas.microsoft.com/office/drawing/2014/main" id="{00AE2F6F-9909-4998-91CA-D58008B4F4DF}"/>
              </a:ext>
            </a:extLst>
          </p:cNvPr>
          <p:cNvSpPr txBox="1">
            <a:spLocks/>
          </p:cNvSpPr>
          <p:nvPr/>
        </p:nvSpPr>
        <p:spPr>
          <a:xfrm>
            <a:off x="9834585" y="3321033"/>
            <a:ext cx="3497289" cy="449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b="1" dirty="0">
                <a:latin typeface="Microsoft YaHei" panose="020B0503020204020204" pitchFamily="34" charset="-122"/>
                <a:ea typeface="Microsoft YaHei" panose="020B0503020204020204" pitchFamily="34" charset="-122"/>
              </a:rPr>
              <a:t>逐渐变成你的模样</a:t>
            </a:r>
            <a:r>
              <a:rPr lang="en-US" altLang="zh-CN" sz="1800" b="1" dirty="0">
                <a:latin typeface="Microsoft YaHei" panose="020B0503020204020204" pitchFamily="34" charset="-122"/>
                <a:ea typeface="Microsoft YaHei" panose="020B0503020204020204" pitchFamily="34" charset="-122"/>
              </a:rPr>
              <a:t>~</a:t>
            </a:r>
          </a:p>
        </p:txBody>
      </p:sp>
      <p:pic>
        <p:nvPicPr>
          <p:cNvPr id="2050" name="Picture 2" descr="See the source image">
            <a:extLst>
              <a:ext uri="{FF2B5EF4-FFF2-40B4-BE49-F238E27FC236}">
                <a16:creationId xmlns:a16="http://schemas.microsoft.com/office/drawing/2014/main" id="{582D6361-700F-4F7E-92AE-1629E450CB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0289699" y="3842556"/>
            <a:ext cx="1018300" cy="10183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descr="形状&#10;&#10;低可信度描述已自动生成">
            <a:extLst>
              <a:ext uri="{FF2B5EF4-FFF2-40B4-BE49-F238E27FC236}">
                <a16:creationId xmlns:a16="http://schemas.microsoft.com/office/drawing/2014/main" id="{486F113B-1ECC-42E7-808C-0AB031062E74}"/>
              </a:ext>
            </a:extLst>
          </p:cNvPr>
          <p:cNvPicPr>
            <a:picLocks noChangeAspect="1"/>
          </p:cNvPicPr>
          <p:nvPr/>
        </p:nvPicPr>
        <p:blipFill>
          <a:blip r:embed="rId8"/>
          <a:stretch>
            <a:fillRect/>
          </a:stretch>
        </p:blipFill>
        <p:spPr>
          <a:xfrm>
            <a:off x="643097" y="1369031"/>
            <a:ext cx="430346" cy="430346"/>
          </a:xfrm>
          <a:prstGeom prst="rect">
            <a:avLst/>
          </a:prstGeom>
        </p:spPr>
      </p:pic>
      <p:pic>
        <p:nvPicPr>
          <p:cNvPr id="17" name="图片 16" descr="形状&#10;&#10;低可信度描述已自动生成">
            <a:extLst>
              <a:ext uri="{FF2B5EF4-FFF2-40B4-BE49-F238E27FC236}">
                <a16:creationId xmlns:a16="http://schemas.microsoft.com/office/drawing/2014/main" id="{50C032E4-CFB7-4753-A6B0-A0B20F658718}"/>
              </a:ext>
            </a:extLst>
          </p:cNvPr>
          <p:cNvPicPr>
            <a:picLocks noChangeAspect="1"/>
          </p:cNvPicPr>
          <p:nvPr/>
        </p:nvPicPr>
        <p:blipFill>
          <a:blip r:embed="rId9"/>
          <a:stretch>
            <a:fillRect/>
          </a:stretch>
        </p:blipFill>
        <p:spPr>
          <a:xfrm>
            <a:off x="634041" y="2078506"/>
            <a:ext cx="430346" cy="430346"/>
          </a:xfrm>
          <a:prstGeom prst="rect">
            <a:avLst/>
          </a:prstGeom>
        </p:spPr>
      </p:pic>
      <p:cxnSp>
        <p:nvCxnSpPr>
          <p:cNvPr id="18" name="直接连接符 17">
            <a:extLst>
              <a:ext uri="{FF2B5EF4-FFF2-40B4-BE49-F238E27FC236}">
                <a16:creationId xmlns:a16="http://schemas.microsoft.com/office/drawing/2014/main" id="{FD3E6AEC-BADF-440E-9592-2D3FB5A752C2}"/>
              </a:ext>
            </a:extLst>
          </p:cNvPr>
          <p:cNvCxnSpPr>
            <a:cxnSpLocks/>
          </p:cNvCxnSpPr>
          <p:nvPr/>
        </p:nvCxnSpPr>
        <p:spPr>
          <a:xfrm>
            <a:off x="446413" y="1950592"/>
            <a:ext cx="891088"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786BDF37-3860-D82B-4FF5-C2F7C5900B94}"/>
              </a:ext>
            </a:extLst>
          </p:cNvPr>
          <p:cNvSpPr/>
          <p:nvPr/>
        </p:nvSpPr>
        <p:spPr>
          <a:xfrm>
            <a:off x="1359567" y="5451582"/>
            <a:ext cx="9151401" cy="738664"/>
          </a:xfrm>
          <a:prstGeom prst="rect">
            <a:avLst/>
          </a:prstGeom>
        </p:spPr>
        <p:txBody>
          <a:bodyPr wrap="square">
            <a:spAutoFit/>
          </a:bodyPr>
          <a:lstStyle/>
          <a:p>
            <a:pPr marL="285750" indent="-285750">
              <a:buFontTx/>
              <a:buChar char="-"/>
            </a:pPr>
            <a:r>
              <a:rPr lang="en-US" altLang="zh-CN" sz="1400" dirty="0">
                <a:latin typeface="Microsoft YaHei" panose="020B0503020204020204" pitchFamily="34" charset="-122"/>
                <a:ea typeface="Microsoft YaHei" panose="020B0503020204020204" pitchFamily="34" charset="-122"/>
              </a:rPr>
              <a:t>Yuan</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al.</a:t>
            </a:r>
            <a:r>
              <a:rPr lang="zh-CN" altLang="en-US" sz="1400" dirty="0">
                <a:latin typeface="Microsoft YaHei" panose="020B0503020204020204" pitchFamily="34" charset="-122"/>
                <a:ea typeface="Microsoft YaHei" panose="020B0503020204020204" pitchFamily="34" charset="-122"/>
              </a:rPr>
              <a:t> </a:t>
            </a:r>
            <a:r>
              <a:rPr lang="en-AU" altLang="zh-CN" sz="1400" dirty="0">
                <a:latin typeface="Microsoft YaHei" panose="020B0503020204020204" pitchFamily="34" charset="-122"/>
                <a:ea typeface="Microsoft YaHei" panose="020B0503020204020204" pitchFamily="34" charset="-122"/>
              </a:rPr>
              <a:t>ES attack: Model stealing against deep neural networks without data hurdles</a:t>
            </a:r>
            <a:r>
              <a:rPr lang="en-US" altLang="zh-CN" sz="1400" dirty="0">
                <a:latin typeface="Microsoft YaHei" panose="020B0503020204020204" pitchFamily="34" charset="-122"/>
                <a:ea typeface="Microsoft YaHei" panose="020B0503020204020204" pitchFamily="34" charset="-122"/>
              </a:rPr>
              <a:t>.</a:t>
            </a:r>
          </a:p>
          <a:p>
            <a:pPr marL="285750" indent="-285750">
              <a:buFontTx/>
              <a:buChar char="-"/>
            </a:pPr>
            <a:r>
              <a:rPr lang="en-AU" altLang="zh-CN" sz="1400" dirty="0" err="1">
                <a:latin typeface="Microsoft YaHei" panose="020B0503020204020204" pitchFamily="34" charset="-122"/>
                <a:ea typeface="Microsoft YaHei" panose="020B0503020204020204" pitchFamily="34" charset="-122"/>
              </a:rPr>
              <a:t>Orekondy</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al.</a:t>
            </a:r>
            <a:r>
              <a:rPr lang="zh-CN" altLang="en-US" sz="1400" dirty="0">
                <a:latin typeface="Microsoft YaHei" panose="020B0503020204020204" pitchFamily="34" charset="-122"/>
                <a:ea typeface="Microsoft YaHei" panose="020B0503020204020204" pitchFamily="34" charset="-122"/>
              </a:rPr>
              <a:t> </a:t>
            </a:r>
            <a:r>
              <a:rPr lang="en-AU" altLang="zh-CN" sz="1400" dirty="0">
                <a:latin typeface="Microsoft YaHei" panose="020B0503020204020204" pitchFamily="34" charset="-122"/>
                <a:ea typeface="Microsoft YaHei" panose="020B0503020204020204" pitchFamily="34" charset="-122"/>
              </a:rPr>
              <a:t>Knockoff nets: Stealing functionality of black-box models</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CVPR,</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2019</a:t>
            </a:r>
            <a:endParaRPr lang="en-AU" altLang="zh-CN" sz="1400" dirty="0">
              <a:latin typeface="Microsoft YaHei" panose="020B0503020204020204" pitchFamily="34" charset="-122"/>
              <a:ea typeface="Microsoft YaHei" panose="020B0503020204020204" pitchFamily="34" charset="-122"/>
            </a:endParaRPr>
          </a:p>
          <a:p>
            <a:pPr marL="285750" indent="-285750">
              <a:buFontTx/>
              <a:buChar char="-"/>
            </a:pPr>
            <a:r>
              <a:rPr lang="en-AU" altLang="zh-CN" sz="1400" dirty="0" err="1">
                <a:latin typeface="Microsoft YaHei" panose="020B0503020204020204" pitchFamily="34" charset="-122"/>
                <a:ea typeface="Microsoft YaHei" panose="020B0503020204020204" pitchFamily="34" charset="-122"/>
              </a:rPr>
              <a:t>Papernot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al.</a:t>
            </a:r>
            <a:r>
              <a:rPr lang="zh-CN" altLang="en-US" sz="1400" dirty="0">
                <a:latin typeface="Microsoft YaHei" panose="020B0503020204020204" pitchFamily="34" charset="-122"/>
                <a:ea typeface="Microsoft YaHei" panose="020B0503020204020204" pitchFamily="34" charset="-122"/>
              </a:rPr>
              <a:t> </a:t>
            </a:r>
            <a:r>
              <a:rPr lang="en-AU" altLang="zh-CN" sz="1400" dirty="0">
                <a:latin typeface="Microsoft YaHei" panose="020B0503020204020204" pitchFamily="34" charset="-122"/>
                <a:ea typeface="Microsoft YaHei" panose="020B0503020204020204" pitchFamily="34" charset="-122"/>
              </a:rPr>
              <a:t>Practical black-box attacks against machine learning</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dirty="0" err="1">
                <a:latin typeface="Microsoft YaHei" panose="020B0503020204020204" pitchFamily="34" charset="-122"/>
                <a:ea typeface="Microsoft YaHei" panose="020B0503020204020204" pitchFamily="34" charset="-122"/>
              </a:rPr>
              <a:t>Aisa</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CCS,</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2017</a:t>
            </a:r>
            <a:endParaRPr lang="zh-CN" altLang="en-US" sz="1400" dirty="0">
              <a:latin typeface="Microsoft YaHei" panose="020B0503020204020204" pitchFamily="34" charset="-122"/>
              <a:ea typeface="Microsoft YaHei" panose="020B0503020204020204" pitchFamily="34" charset="-122"/>
            </a:endParaRPr>
          </a:p>
        </p:txBody>
      </p:sp>
      <p:cxnSp>
        <p:nvCxnSpPr>
          <p:cNvPr id="6" name="直线箭头连接符 5">
            <a:extLst>
              <a:ext uri="{FF2B5EF4-FFF2-40B4-BE49-F238E27FC236}">
                <a16:creationId xmlns:a16="http://schemas.microsoft.com/office/drawing/2014/main" id="{EC0876F0-BDD7-4461-EE4A-09502F98DF2D}"/>
              </a:ext>
            </a:extLst>
          </p:cNvPr>
          <p:cNvCxnSpPr>
            <a:cxnSpLocks/>
          </p:cNvCxnSpPr>
          <p:nvPr/>
        </p:nvCxnSpPr>
        <p:spPr>
          <a:xfrm>
            <a:off x="2820473" y="3876391"/>
            <a:ext cx="1529042" cy="5138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9B2DDC21-9DDE-9A9B-1C3A-623FA03C3F36}"/>
              </a:ext>
            </a:extLst>
          </p:cNvPr>
          <p:cNvCxnSpPr>
            <a:cxnSpLocks/>
          </p:cNvCxnSpPr>
          <p:nvPr/>
        </p:nvCxnSpPr>
        <p:spPr>
          <a:xfrm>
            <a:off x="5497953" y="4162428"/>
            <a:ext cx="1525260" cy="3090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73967DF3-5C85-C9AF-0146-AC7BC1349C95}"/>
              </a:ext>
            </a:extLst>
          </p:cNvPr>
          <p:cNvSpPr/>
          <p:nvPr/>
        </p:nvSpPr>
        <p:spPr>
          <a:xfrm>
            <a:off x="1474968" y="1538598"/>
            <a:ext cx="8698820" cy="49181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D879E645-6C44-2581-B496-0C6ACF2EF418}"/>
              </a:ext>
            </a:extLst>
          </p:cNvPr>
          <p:cNvSpPr txBox="1"/>
          <p:nvPr/>
        </p:nvSpPr>
        <p:spPr>
          <a:xfrm>
            <a:off x="10510968" y="1406418"/>
            <a:ext cx="1693220" cy="646331"/>
          </a:xfrm>
          <a:prstGeom prst="rect">
            <a:avLst/>
          </a:prstGeom>
          <a:noFill/>
        </p:spPr>
        <p:txBody>
          <a:bodyPr wrap="none" rtlCol="0">
            <a:spAutoFit/>
          </a:bodyPr>
          <a:lstStyle/>
          <a:p>
            <a:r>
              <a:rPr kumimoji="1" lang="zh-CN" altLang="en-US" b="1" dirty="0">
                <a:solidFill>
                  <a:srgbClr val="C00000"/>
                </a:solidFill>
              </a:rPr>
              <a:t>红色：</a:t>
            </a:r>
            <a:r>
              <a:rPr kumimoji="1" lang="en-US" altLang="zh-CN" b="1" dirty="0">
                <a:solidFill>
                  <a:srgbClr val="C00000"/>
                </a:solidFill>
              </a:rPr>
              <a:t>copy</a:t>
            </a:r>
          </a:p>
          <a:p>
            <a:r>
              <a:rPr kumimoji="1" lang="zh-CN" altLang="en-US" dirty="0"/>
              <a:t>绿色：</a:t>
            </a:r>
            <a:r>
              <a:rPr kumimoji="1" lang="en-US" altLang="zh-CN" dirty="0"/>
              <a:t>not</a:t>
            </a:r>
            <a:r>
              <a:rPr kumimoji="1" lang="zh-CN" altLang="en-US" dirty="0"/>
              <a:t> </a:t>
            </a:r>
            <a:r>
              <a:rPr kumimoji="1" lang="en-US" altLang="zh-CN" dirty="0"/>
              <a:t>copy</a:t>
            </a:r>
            <a:endParaRPr kumimoji="1" lang="zh-CN" altLang="en-US" dirty="0"/>
          </a:p>
        </p:txBody>
      </p:sp>
    </p:spTree>
    <p:extLst>
      <p:ext uri="{BB962C8B-B14F-4D97-AF65-F5344CB8AC3E}">
        <p14:creationId xmlns:p14="http://schemas.microsoft.com/office/powerpoint/2010/main" val="1841027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5">
            <a:extLst>
              <a:ext uri="{FF2B5EF4-FFF2-40B4-BE49-F238E27FC236}">
                <a16:creationId xmlns:a16="http://schemas.microsoft.com/office/drawing/2014/main" id="{96116CDC-E915-D745-A4F0-F86CB9D7E67C}"/>
              </a:ext>
            </a:extLst>
          </p:cNvPr>
          <p:cNvSpPr txBox="1">
            <a:spLocks/>
          </p:cNvSpPr>
          <p:nvPr/>
        </p:nvSpPr>
        <p:spPr>
          <a:xfrm>
            <a:off x="838199" y="686397"/>
            <a:ext cx="10515600" cy="4728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altLang="zh-CN" sz="2400" dirty="0">
              <a:latin typeface="Microsoft YaHei" panose="020B0503020204020204" pitchFamily="34" charset="-122"/>
              <a:ea typeface="Microsoft YaHei" panose="020B0503020204020204" pitchFamily="34" charset="-122"/>
            </a:endParaRPr>
          </a:p>
          <a:p>
            <a:pPr>
              <a:lnSpc>
                <a:spcPct val="100000"/>
              </a:lnSpc>
            </a:pPr>
            <a:r>
              <a:rPr lang="zh-CN" altLang="en-US" sz="2400" b="1" dirty="0">
                <a:latin typeface="Microsoft YaHei" panose="020B0503020204020204" pitchFamily="34" charset="-122"/>
                <a:ea typeface="Microsoft YaHei" panose="020B0503020204020204" pitchFamily="34" charset="-122"/>
                <a:cs typeface="Baghdad" pitchFamily="2" charset="-78"/>
              </a:rPr>
              <a:t>测试指标和测试用例均暴露的情况</a:t>
            </a:r>
            <a:endParaRPr lang="en-US" altLang="zh-CN" sz="2400" b="1" dirty="0">
              <a:latin typeface="Microsoft YaHei" panose="020B0503020204020204" pitchFamily="34" charset="-122"/>
              <a:ea typeface="Microsoft YaHei" panose="020B0503020204020204" pitchFamily="34" charset="-122"/>
              <a:cs typeface="Baghdad" pitchFamily="2" charset="-78"/>
            </a:endParaRPr>
          </a:p>
          <a:p>
            <a:pPr lvl="1">
              <a:lnSpc>
                <a:spcPct val="100000"/>
              </a:lnSpc>
            </a:pPr>
            <a:r>
              <a:rPr lang="zh-CN" altLang="en-US" sz="2000" dirty="0">
                <a:latin typeface="Microsoft YaHei" panose="020B0503020204020204" pitchFamily="34" charset="-122"/>
                <a:ea typeface="Microsoft YaHei" panose="020B0503020204020204" pitchFamily="34" charset="-122"/>
                <a:cs typeface="Baghdad" pitchFamily="2" charset="-78"/>
              </a:rPr>
              <a:t>对抗微调：将测试用例 𝒯 混合到干净的数据中，并对窃取的模型进行微调</a:t>
            </a:r>
            <a:endParaRPr lang="en-US" altLang="zh-CN" sz="2000" dirty="0">
              <a:latin typeface="Microsoft YaHei" panose="020B0503020204020204" pitchFamily="34" charset="-122"/>
              <a:ea typeface="Microsoft YaHei" panose="020B0503020204020204" pitchFamily="34" charset="-122"/>
              <a:cs typeface="Baghdad" pitchFamily="2" charset="-78"/>
            </a:endParaRPr>
          </a:p>
          <a:p>
            <a:pPr marL="457200" lvl="1" indent="0">
              <a:lnSpc>
                <a:spcPct val="100000"/>
              </a:lnSpc>
              <a:buNone/>
            </a:pPr>
            <a:r>
              <a:rPr lang="en-US" altLang="zh-CN" sz="2000" dirty="0">
                <a:latin typeface="Microsoft YaHei" panose="020B0503020204020204" pitchFamily="34" charset="-122"/>
                <a:ea typeface="Microsoft YaHei" panose="020B0503020204020204" pitchFamily="34" charset="-122"/>
                <a:cs typeface="Baghdad" pitchFamily="2" charset="-78"/>
              </a:rPr>
              <a:t>	</a:t>
            </a:r>
          </a:p>
          <a:p>
            <a:pPr>
              <a:lnSpc>
                <a:spcPct val="100000"/>
              </a:lnSpc>
            </a:pPr>
            <a:r>
              <a:rPr lang="zh-CN" altLang="en-US" sz="2400" b="1" dirty="0">
                <a:latin typeface="Microsoft YaHei" panose="020B0503020204020204" pitchFamily="34" charset="-122"/>
                <a:ea typeface="Microsoft YaHei" panose="020B0503020204020204" pitchFamily="34" charset="-122"/>
                <a:cs typeface="Baghdad" pitchFamily="2" charset="-78"/>
              </a:rPr>
              <a:t>仅测试指标暴露的情况</a:t>
            </a:r>
            <a:endParaRPr lang="en-US" altLang="zh-CN" sz="2400" b="1" dirty="0">
              <a:latin typeface="Microsoft YaHei" panose="020B0503020204020204" pitchFamily="34" charset="-122"/>
              <a:ea typeface="Microsoft YaHei" panose="020B0503020204020204" pitchFamily="34" charset="-122"/>
              <a:cs typeface="Baghdad" pitchFamily="2" charset="-78"/>
            </a:endParaRPr>
          </a:p>
          <a:p>
            <a:pPr lvl="1">
              <a:lnSpc>
                <a:spcPct val="100000"/>
              </a:lnSpc>
            </a:pPr>
            <a:r>
              <a:rPr lang="zh-CN" altLang="en-US" sz="2000" dirty="0">
                <a:latin typeface="Microsoft YaHei" panose="020B0503020204020204" pitchFamily="34" charset="-122"/>
                <a:ea typeface="Microsoft YaHei" panose="020B0503020204020204" pitchFamily="34" charset="-122"/>
                <a:cs typeface="Baghdad" pitchFamily="2" charset="-78"/>
              </a:rPr>
              <a:t>对抗训练：提升模型鲁棒性，使决策边界更加平滑</a:t>
            </a:r>
            <a:endParaRPr lang="en-US" altLang="zh-CN" sz="2000" dirty="0">
              <a:latin typeface="Microsoft YaHei" panose="020B0503020204020204" pitchFamily="34" charset="-122"/>
              <a:ea typeface="Microsoft YaHei" panose="020B0503020204020204" pitchFamily="34" charset="-122"/>
              <a:cs typeface="Baghdad" pitchFamily="2" charset="-78"/>
            </a:endParaRPr>
          </a:p>
          <a:p>
            <a:pPr lvl="1">
              <a:lnSpc>
                <a:spcPct val="100000"/>
              </a:lnSpc>
            </a:pPr>
            <a:r>
              <a:rPr lang="zh-CN" altLang="en-US" sz="2000" dirty="0">
                <a:latin typeface="Microsoft YaHei" panose="020B0503020204020204" pitchFamily="34" charset="-122"/>
                <a:ea typeface="Microsoft YaHei" panose="020B0503020204020204" pitchFamily="34" charset="-122"/>
                <a:cs typeface="Baghdad" pitchFamily="2" charset="-78"/>
              </a:rPr>
              <a:t>迁移学习：将当前任务迁移到另一个任务上</a:t>
            </a:r>
            <a:endParaRPr lang="en-US" altLang="zh-CN" sz="2000" dirty="0">
              <a:latin typeface="Microsoft YaHei" panose="020B0503020204020204" pitchFamily="34" charset="-122"/>
              <a:ea typeface="Microsoft YaHei" panose="020B0503020204020204" pitchFamily="34" charset="-122"/>
              <a:cs typeface="Baghdad" pitchFamily="2" charset="-78"/>
            </a:endParaRPr>
          </a:p>
          <a:p>
            <a:pPr lvl="1">
              <a:lnSpc>
                <a:spcPct val="100000"/>
              </a:lnSpc>
            </a:pPr>
            <a:endParaRPr lang="en-US" altLang="zh-CN" sz="1800" dirty="0">
              <a:latin typeface="Microsoft YaHei" panose="020B0503020204020204" pitchFamily="34" charset="-122"/>
              <a:ea typeface="Microsoft YaHei" panose="020B0503020204020204" pitchFamily="34" charset="-122"/>
              <a:cs typeface="Baghdad" pitchFamily="2" charset="-78"/>
            </a:endParaRPr>
          </a:p>
        </p:txBody>
      </p:sp>
      <p:sp>
        <p:nvSpPr>
          <p:cNvPr id="4" name="标题 1">
            <a:extLst>
              <a:ext uri="{FF2B5EF4-FFF2-40B4-BE49-F238E27FC236}">
                <a16:creationId xmlns:a16="http://schemas.microsoft.com/office/drawing/2014/main" id="{86B13AEE-EBC1-4221-985A-54708C957AEB}"/>
              </a:ext>
            </a:extLst>
          </p:cNvPr>
          <p:cNvSpPr txBox="1">
            <a:spLocks/>
          </p:cNvSpPr>
          <p:nvPr/>
        </p:nvSpPr>
        <p:spPr>
          <a:xfrm>
            <a:off x="470813" y="116632"/>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600" dirty="0">
                <a:latin typeface="Microsoft YaHei" panose="020B0503020204020204" pitchFamily="34" charset="-122"/>
                <a:ea typeface="Microsoft YaHei" panose="020B0503020204020204" pitchFamily="34" charset="-122"/>
              </a:rPr>
              <a:t>Adaptive</a:t>
            </a:r>
            <a:r>
              <a:rPr kumimoji="1" lang="zh-CN" altLang="en-US" sz="3600" dirty="0">
                <a:latin typeface="Microsoft YaHei" panose="020B0503020204020204" pitchFamily="34" charset="-122"/>
                <a:ea typeface="Microsoft YaHei" panose="020B0503020204020204" pitchFamily="34" charset="-122"/>
              </a:rPr>
              <a:t> </a:t>
            </a:r>
            <a:r>
              <a:rPr kumimoji="1" lang="en-US" altLang="zh-CN" sz="3600" dirty="0">
                <a:latin typeface="Microsoft YaHei" panose="020B0503020204020204" pitchFamily="34" charset="-122"/>
                <a:ea typeface="Microsoft YaHei" panose="020B0503020204020204" pitchFamily="34" charset="-122"/>
              </a:rPr>
              <a:t>Attacks</a:t>
            </a:r>
            <a:endParaRPr kumimoji="1" lang="zh-CN" altLang="en-US" sz="3600" dirty="0">
              <a:latin typeface="Microsoft YaHei" panose="020B0503020204020204" pitchFamily="34" charset="-122"/>
              <a:ea typeface="Microsoft YaHei" panose="020B0503020204020204" pitchFamily="34" charset="-122"/>
            </a:endParaRPr>
          </a:p>
        </p:txBody>
      </p:sp>
      <p:pic>
        <p:nvPicPr>
          <p:cNvPr id="4098" name="Picture 2">
            <a:extLst>
              <a:ext uri="{FF2B5EF4-FFF2-40B4-BE49-F238E27FC236}">
                <a16:creationId xmlns:a16="http://schemas.microsoft.com/office/drawing/2014/main" id="{FBC8B628-4E66-40AB-A89A-6DC3957374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32"/>
          <a:stretch/>
        </p:blipFill>
        <p:spPr bwMode="auto">
          <a:xfrm>
            <a:off x="8372475" y="2964891"/>
            <a:ext cx="2613938" cy="192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771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表格&#10;&#10;描述已自动生成">
            <a:extLst>
              <a:ext uri="{FF2B5EF4-FFF2-40B4-BE49-F238E27FC236}">
                <a16:creationId xmlns:a16="http://schemas.microsoft.com/office/drawing/2014/main" id="{56C51B9A-77A2-164B-A126-17B29F19BA75}"/>
              </a:ext>
            </a:extLst>
          </p:cNvPr>
          <p:cNvPicPr>
            <a:picLocks noChangeAspect="1"/>
          </p:cNvPicPr>
          <p:nvPr/>
        </p:nvPicPr>
        <p:blipFill rotWithShape="1">
          <a:blip r:embed="rId3"/>
          <a:srcRect t="2828"/>
          <a:stretch/>
        </p:blipFill>
        <p:spPr>
          <a:xfrm>
            <a:off x="748590" y="1052736"/>
            <a:ext cx="8144884" cy="2015793"/>
          </a:xfrm>
          <a:prstGeom prst="rect">
            <a:avLst/>
          </a:prstGeom>
        </p:spPr>
      </p:pic>
      <p:pic>
        <p:nvPicPr>
          <p:cNvPr id="1025" name="Picture 1" descr="page18image20935888">
            <a:extLst>
              <a:ext uri="{FF2B5EF4-FFF2-40B4-BE49-F238E27FC236}">
                <a16:creationId xmlns:a16="http://schemas.microsoft.com/office/drawing/2014/main" id="{0043FC34-F955-6D4A-AE48-9FA823A31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090" y="3247357"/>
            <a:ext cx="4747734" cy="252740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D43FDFA3-6004-4A4F-3850-5912AD212AF3}"/>
              </a:ext>
            </a:extLst>
          </p:cNvPr>
          <p:cNvSpPr txBox="1">
            <a:spLocks/>
          </p:cNvSpPr>
          <p:nvPr/>
        </p:nvSpPr>
        <p:spPr>
          <a:xfrm>
            <a:off x="479376" y="84795"/>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600" dirty="0">
                <a:latin typeface="Microsoft YaHei" panose="020B0503020204020204" pitchFamily="34" charset="-122"/>
                <a:ea typeface="Microsoft YaHei" panose="020B0503020204020204" pitchFamily="34" charset="-122"/>
              </a:rPr>
              <a:t>Adaptive</a:t>
            </a:r>
            <a:r>
              <a:rPr kumimoji="1" lang="zh-CN" altLang="en-US" sz="3600" dirty="0">
                <a:latin typeface="Microsoft YaHei" panose="020B0503020204020204" pitchFamily="34" charset="-122"/>
                <a:ea typeface="Microsoft YaHei" panose="020B0503020204020204" pitchFamily="34" charset="-122"/>
              </a:rPr>
              <a:t> </a:t>
            </a:r>
            <a:r>
              <a:rPr kumimoji="1" lang="en-US" altLang="zh-CN" sz="3600" dirty="0">
                <a:latin typeface="Microsoft YaHei" panose="020B0503020204020204" pitchFamily="34" charset="-122"/>
                <a:ea typeface="Microsoft YaHei" panose="020B0503020204020204" pitchFamily="34" charset="-122"/>
              </a:rPr>
              <a:t>Attacks</a:t>
            </a:r>
            <a:endParaRPr kumimoji="1" lang="zh-CN" altLang="en-US" sz="36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DE5E4AFD-5057-4938-EF5C-79E4D7932EFC}"/>
              </a:ext>
            </a:extLst>
          </p:cNvPr>
          <p:cNvSpPr/>
          <p:nvPr/>
        </p:nvSpPr>
        <p:spPr>
          <a:xfrm>
            <a:off x="1397609" y="1463827"/>
            <a:ext cx="7372904" cy="9256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45AA11C-04D2-AC9B-3A87-451712CBD58A}"/>
              </a:ext>
            </a:extLst>
          </p:cNvPr>
          <p:cNvSpPr txBox="1"/>
          <p:nvPr/>
        </p:nvSpPr>
        <p:spPr>
          <a:xfrm>
            <a:off x="9101171" y="1603471"/>
            <a:ext cx="1693220" cy="646331"/>
          </a:xfrm>
          <a:prstGeom prst="rect">
            <a:avLst/>
          </a:prstGeom>
          <a:noFill/>
        </p:spPr>
        <p:txBody>
          <a:bodyPr wrap="none" rtlCol="0">
            <a:spAutoFit/>
          </a:bodyPr>
          <a:lstStyle/>
          <a:p>
            <a:r>
              <a:rPr kumimoji="1" lang="zh-CN" altLang="en-US" b="1" dirty="0">
                <a:solidFill>
                  <a:srgbClr val="C00000"/>
                </a:solidFill>
              </a:rPr>
              <a:t>红色：</a:t>
            </a:r>
            <a:r>
              <a:rPr kumimoji="1" lang="en-US" altLang="zh-CN" b="1" dirty="0">
                <a:solidFill>
                  <a:srgbClr val="C00000"/>
                </a:solidFill>
              </a:rPr>
              <a:t>copy</a:t>
            </a:r>
          </a:p>
          <a:p>
            <a:r>
              <a:rPr kumimoji="1" lang="zh-CN" altLang="en-US" dirty="0"/>
              <a:t>绿色：</a:t>
            </a:r>
            <a:r>
              <a:rPr kumimoji="1" lang="en-US" altLang="zh-CN" dirty="0"/>
              <a:t>not</a:t>
            </a:r>
            <a:r>
              <a:rPr kumimoji="1" lang="zh-CN" altLang="en-US" dirty="0"/>
              <a:t> </a:t>
            </a:r>
            <a:r>
              <a:rPr kumimoji="1" lang="en-US" altLang="zh-CN" dirty="0"/>
              <a:t>copy</a:t>
            </a:r>
            <a:endParaRPr kumimoji="1" lang="zh-CN" altLang="en-US" dirty="0"/>
          </a:p>
        </p:txBody>
      </p:sp>
      <p:sp>
        <p:nvSpPr>
          <p:cNvPr id="2" name="文本框 1">
            <a:extLst>
              <a:ext uri="{FF2B5EF4-FFF2-40B4-BE49-F238E27FC236}">
                <a16:creationId xmlns:a16="http://schemas.microsoft.com/office/drawing/2014/main" id="{4AC22581-60BC-BE47-9449-B1D3279EAFBA}"/>
              </a:ext>
            </a:extLst>
          </p:cNvPr>
          <p:cNvSpPr txBox="1"/>
          <p:nvPr/>
        </p:nvSpPr>
        <p:spPr>
          <a:xfrm>
            <a:off x="748590" y="3426638"/>
            <a:ext cx="5806269" cy="1200329"/>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Adapt-B:</a:t>
            </a:r>
            <a:r>
              <a:rPr kumimoji="1" lang="zh-CN" altLang="en-US" dirty="0"/>
              <a:t> 针对黑盒测试，攻击者知道测试方法和样本</a:t>
            </a:r>
            <a:endParaRPr kumimoji="1" lang="en-US" altLang="zh-CN" dirty="0"/>
          </a:p>
          <a:p>
            <a:pPr marL="285750" indent="-285750">
              <a:buFont typeface="Arial" panose="020B0604020202020204" pitchFamily="34" charset="0"/>
              <a:buChar char="•"/>
            </a:pPr>
            <a:r>
              <a:rPr kumimoji="1" lang="en-US" altLang="zh-CN" dirty="0"/>
              <a:t>Adapt-W:</a:t>
            </a:r>
            <a:r>
              <a:rPr kumimoji="1" lang="zh-CN" altLang="en-US" dirty="0"/>
              <a:t> 针对白盒测试，攻击者知道测试方法和样本</a:t>
            </a:r>
            <a:endParaRPr kumimoji="1" lang="en-US" altLang="zh-CN" dirty="0"/>
          </a:p>
          <a:p>
            <a:pPr marL="285750" indent="-285750">
              <a:buFont typeface="Arial" panose="020B0604020202020204" pitchFamily="34" charset="0"/>
              <a:buChar char="•"/>
            </a:pPr>
            <a:r>
              <a:rPr kumimoji="1" lang="en-US" altLang="zh-CN" dirty="0"/>
              <a:t>Adv-Train:</a:t>
            </a:r>
            <a:r>
              <a:rPr kumimoji="1" lang="zh-CN" altLang="en-US" dirty="0"/>
              <a:t> 攻击者只知道测试样本是对抗样本</a:t>
            </a:r>
            <a:endParaRPr kumimoji="1" lang="en-US" altLang="zh-CN" dirty="0"/>
          </a:p>
          <a:p>
            <a:pPr marL="285750" indent="-285750">
              <a:buFont typeface="Arial" panose="020B0604020202020204" pitchFamily="34" charset="0"/>
              <a:buChar char="•"/>
            </a:pPr>
            <a:r>
              <a:rPr kumimoji="1" lang="en-US" altLang="zh-CN" dirty="0"/>
              <a:t>VTL:</a:t>
            </a:r>
            <a:r>
              <a:rPr kumimoji="1" lang="zh-CN" altLang="en-US" dirty="0"/>
              <a:t> 迁移学习</a:t>
            </a:r>
            <a:r>
              <a:rPr lang="en-AU" altLang="zh-CN" dirty="0"/>
              <a:t>10</a:t>
            </a:r>
            <a:r>
              <a:rPr lang="zh-CN" altLang="en-AU" dirty="0"/>
              <a:t>类</a:t>
            </a:r>
            <a:r>
              <a:rPr lang="en-AU" altLang="zh-CN" dirty="0"/>
              <a:t> CIFAR-10 </a:t>
            </a:r>
            <a:r>
              <a:rPr lang="zh-CN" altLang="en-AU" dirty="0"/>
              <a:t>到</a:t>
            </a:r>
            <a:r>
              <a:rPr lang="en-AU" altLang="zh-CN" dirty="0"/>
              <a:t> 5</a:t>
            </a:r>
            <a:r>
              <a:rPr lang="zh-CN" altLang="en-AU" dirty="0"/>
              <a:t>类</a:t>
            </a:r>
            <a:r>
              <a:rPr lang="en-AU" altLang="zh-CN" dirty="0"/>
              <a:t> SVHN </a:t>
            </a:r>
            <a:r>
              <a:rPr kumimoji="1" lang="zh-CN" altLang="en-US" dirty="0"/>
              <a:t> </a:t>
            </a:r>
            <a:endParaRPr kumimoji="1" lang="en-US" altLang="zh-CN" dirty="0"/>
          </a:p>
        </p:txBody>
      </p:sp>
      <p:sp>
        <p:nvSpPr>
          <p:cNvPr id="3" name="文本框 2">
            <a:extLst>
              <a:ext uri="{FF2B5EF4-FFF2-40B4-BE49-F238E27FC236}">
                <a16:creationId xmlns:a16="http://schemas.microsoft.com/office/drawing/2014/main" id="{5E056C28-99FA-7D9B-787D-7C042C83E7E6}"/>
              </a:ext>
            </a:extLst>
          </p:cNvPr>
          <p:cNvSpPr txBox="1"/>
          <p:nvPr/>
        </p:nvSpPr>
        <p:spPr>
          <a:xfrm>
            <a:off x="748590" y="5035909"/>
            <a:ext cx="5549179" cy="400110"/>
          </a:xfrm>
          <a:prstGeom prst="rect">
            <a:avLst/>
          </a:prstGeom>
          <a:solidFill>
            <a:schemeClr val="accent2">
              <a:lumMod val="40000"/>
              <a:lumOff val="60000"/>
            </a:schemeClr>
          </a:solidFill>
          <a:ln>
            <a:noFill/>
          </a:ln>
        </p:spPr>
        <p:txBody>
          <a:bodyPr wrap="square" rtlCol="0">
            <a:spAutoFit/>
          </a:bodyPr>
          <a:lstStyle/>
          <a:p>
            <a:r>
              <a:rPr kumimoji="1" lang="zh-CN" altLang="en-US" sz="2000" dirty="0"/>
              <a:t>适应性攻击可以躲避部分指标，但不能完全躲避</a:t>
            </a:r>
          </a:p>
        </p:txBody>
      </p:sp>
      <p:sp>
        <p:nvSpPr>
          <p:cNvPr id="4" name="文本框 3">
            <a:extLst>
              <a:ext uri="{FF2B5EF4-FFF2-40B4-BE49-F238E27FC236}">
                <a16:creationId xmlns:a16="http://schemas.microsoft.com/office/drawing/2014/main" id="{7AD8E60E-3725-6978-C458-9EE227BAF0B5}"/>
              </a:ext>
            </a:extLst>
          </p:cNvPr>
          <p:cNvSpPr txBox="1"/>
          <p:nvPr/>
        </p:nvSpPr>
        <p:spPr>
          <a:xfrm>
            <a:off x="7323814" y="5878314"/>
            <a:ext cx="156966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黑盒测试用例</a:t>
            </a:r>
          </a:p>
        </p:txBody>
      </p:sp>
      <p:sp>
        <p:nvSpPr>
          <p:cNvPr id="12" name="文本框 11">
            <a:extLst>
              <a:ext uri="{FF2B5EF4-FFF2-40B4-BE49-F238E27FC236}">
                <a16:creationId xmlns:a16="http://schemas.microsoft.com/office/drawing/2014/main" id="{C912ADDD-D7E4-7D20-0747-1A08F6B407D7}"/>
              </a:ext>
            </a:extLst>
          </p:cNvPr>
          <p:cNvSpPr txBox="1"/>
          <p:nvPr/>
        </p:nvSpPr>
        <p:spPr>
          <a:xfrm>
            <a:off x="9845927" y="5878314"/>
            <a:ext cx="156966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白盒测试用例</a:t>
            </a:r>
          </a:p>
        </p:txBody>
      </p:sp>
    </p:spTree>
    <p:extLst>
      <p:ext uri="{BB962C8B-B14F-4D97-AF65-F5344CB8AC3E}">
        <p14:creationId xmlns:p14="http://schemas.microsoft.com/office/powerpoint/2010/main" val="4135720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5">
            <a:extLst>
              <a:ext uri="{FF2B5EF4-FFF2-40B4-BE49-F238E27FC236}">
                <a16:creationId xmlns:a16="http://schemas.microsoft.com/office/drawing/2014/main" id="{96116CDC-E915-D745-A4F0-F86CB9D7E67C}"/>
              </a:ext>
            </a:extLst>
          </p:cNvPr>
          <p:cNvSpPr txBox="1">
            <a:spLocks/>
          </p:cNvSpPr>
          <p:nvPr/>
        </p:nvSpPr>
        <p:spPr>
          <a:xfrm>
            <a:off x="838199" y="741578"/>
            <a:ext cx="10515600" cy="5351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latin typeface="Microsoft YaHei" panose="020B0503020204020204" pitchFamily="34" charset="-122"/>
              <a:ea typeface="Microsoft YaHei" panose="020B0503020204020204" pitchFamily="34" charset="-122"/>
            </a:endParaRPr>
          </a:p>
          <a:p>
            <a:pPr>
              <a:lnSpc>
                <a:spcPct val="110000"/>
              </a:lnSpc>
            </a:pPr>
            <a:r>
              <a:rPr lang="zh-CN" altLang="en-US" sz="2000" dirty="0">
                <a:latin typeface="Microsoft YaHei" panose="020B0503020204020204" pitchFamily="34" charset="-122"/>
                <a:ea typeface="Microsoft YaHei" panose="020B0503020204020204" pitchFamily="34" charset="-122"/>
                <a:cs typeface="Baghdad" pitchFamily="2" charset="-78"/>
              </a:rPr>
              <a:t>对抗样本生成方法的选择 （基于</a:t>
            </a:r>
            <a:r>
              <a:rPr lang="en-US" altLang="zh-CN" sz="2000" dirty="0" err="1">
                <a:latin typeface="Microsoft YaHei" panose="020B0503020204020204" pitchFamily="34" charset="-122"/>
                <a:ea typeface="Microsoft YaHei" panose="020B0503020204020204" pitchFamily="34" charset="-122"/>
                <a:cs typeface="Baghdad" pitchFamily="2" charset="-78"/>
              </a:rPr>
              <a:t>RobD</a:t>
            </a:r>
            <a:r>
              <a:rPr lang="zh-CN" altLang="en-US" sz="2000" dirty="0">
                <a:latin typeface="Microsoft YaHei" panose="020B0503020204020204" pitchFamily="34" charset="-122"/>
                <a:ea typeface="Microsoft YaHei" panose="020B0503020204020204" pitchFamily="34" charset="-122"/>
                <a:cs typeface="Baghdad" pitchFamily="2" charset="-78"/>
              </a:rPr>
              <a:t>结果）</a:t>
            </a:r>
            <a:endParaRPr lang="en-US" altLang="zh-CN" sz="1600" dirty="0">
              <a:latin typeface="Microsoft YaHei" panose="020B0503020204020204" pitchFamily="34" charset="-122"/>
              <a:ea typeface="Microsoft YaHei" panose="020B0503020204020204" pitchFamily="34" charset="-122"/>
              <a:cs typeface="Baghdad" pitchFamily="2" charset="-78"/>
            </a:endParaRPr>
          </a:p>
          <a:p>
            <a:pPr marL="457200" lvl="1" indent="0">
              <a:lnSpc>
                <a:spcPct val="110000"/>
              </a:lnSpc>
              <a:buNone/>
            </a:pPr>
            <a:endParaRPr lang="en-US" altLang="zh-CN" sz="1800" dirty="0">
              <a:latin typeface="Microsoft YaHei" panose="020B0503020204020204" pitchFamily="34" charset="-122"/>
              <a:ea typeface="Microsoft YaHei" panose="020B0503020204020204" pitchFamily="34" charset="-122"/>
            </a:endParaRPr>
          </a:p>
          <a:p>
            <a:endParaRPr lang="en-US" altLang="zh-CN" sz="2000"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963731AA-A56E-4A4F-90A8-6EA0B2146043}"/>
              </a:ext>
            </a:extLst>
          </p:cNvPr>
          <p:cNvSpPr txBox="1"/>
          <p:nvPr/>
        </p:nvSpPr>
        <p:spPr>
          <a:xfrm>
            <a:off x="3048657" y="3267982"/>
            <a:ext cx="6097314" cy="369332"/>
          </a:xfrm>
          <a:prstGeom prst="rect">
            <a:avLst/>
          </a:prstGeom>
          <a:noFill/>
        </p:spPr>
        <p:txBody>
          <a:bodyPr wrap="square">
            <a:spAutoFit/>
          </a:bodyPr>
          <a:lstStyle/>
          <a:p>
            <a:endParaRPr lang="zh-CN" altLang="en-US" dirty="0">
              <a:latin typeface="Microsoft YaHei" panose="020B0503020204020204" pitchFamily="34" charset="-122"/>
              <a:ea typeface="Microsoft YaHei" panose="020B0503020204020204" pitchFamily="34" charset="-122"/>
            </a:endParaRPr>
          </a:p>
        </p:txBody>
      </p:sp>
      <p:pic>
        <p:nvPicPr>
          <p:cNvPr id="8" name="图片 7" descr="表格&#10;&#10;描述已自动生成">
            <a:extLst>
              <a:ext uri="{FF2B5EF4-FFF2-40B4-BE49-F238E27FC236}">
                <a16:creationId xmlns:a16="http://schemas.microsoft.com/office/drawing/2014/main" id="{A69FAFA2-B2C6-3445-B85C-9375B3BE5105}"/>
              </a:ext>
            </a:extLst>
          </p:cNvPr>
          <p:cNvPicPr>
            <a:picLocks noChangeAspect="1"/>
          </p:cNvPicPr>
          <p:nvPr/>
        </p:nvPicPr>
        <p:blipFill rotWithShape="1">
          <a:blip r:embed="rId3"/>
          <a:srcRect t="2828"/>
          <a:stretch/>
        </p:blipFill>
        <p:spPr>
          <a:xfrm>
            <a:off x="469858" y="1843702"/>
            <a:ext cx="10883941" cy="2848560"/>
          </a:xfrm>
          <a:prstGeom prst="rect">
            <a:avLst/>
          </a:prstGeom>
        </p:spPr>
      </p:pic>
      <p:sp>
        <p:nvSpPr>
          <p:cNvPr id="12" name="标题 1">
            <a:extLst>
              <a:ext uri="{FF2B5EF4-FFF2-40B4-BE49-F238E27FC236}">
                <a16:creationId xmlns:a16="http://schemas.microsoft.com/office/drawing/2014/main" id="{7B7D46A0-1EFA-4DCB-9370-35798F630031}"/>
              </a:ext>
            </a:extLst>
          </p:cNvPr>
          <p:cNvSpPr txBox="1">
            <a:spLocks/>
          </p:cNvSpPr>
          <p:nvPr/>
        </p:nvSpPr>
        <p:spPr>
          <a:xfrm>
            <a:off x="469858" y="74297"/>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黑盒测试用例的不同生成方法</a:t>
            </a:r>
          </a:p>
        </p:txBody>
      </p:sp>
      <p:sp>
        <p:nvSpPr>
          <p:cNvPr id="6" name="矩形 5">
            <a:extLst>
              <a:ext uri="{FF2B5EF4-FFF2-40B4-BE49-F238E27FC236}">
                <a16:creationId xmlns:a16="http://schemas.microsoft.com/office/drawing/2014/main" id="{6D27C2B1-AB52-B074-740F-CEDC70C5FCBB}"/>
              </a:ext>
            </a:extLst>
          </p:cNvPr>
          <p:cNvSpPr/>
          <p:nvPr/>
        </p:nvSpPr>
        <p:spPr>
          <a:xfrm>
            <a:off x="5525037" y="1860304"/>
            <a:ext cx="1313645" cy="268593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12002764-E033-3021-98D9-D96D84FAF695}"/>
              </a:ext>
            </a:extLst>
          </p:cNvPr>
          <p:cNvSpPr txBox="1"/>
          <p:nvPr/>
        </p:nvSpPr>
        <p:spPr>
          <a:xfrm>
            <a:off x="2538753" y="5192698"/>
            <a:ext cx="6347670" cy="400110"/>
          </a:xfrm>
          <a:prstGeom prst="rect">
            <a:avLst/>
          </a:prstGeom>
          <a:solidFill>
            <a:schemeClr val="accent2">
              <a:lumMod val="40000"/>
              <a:lumOff val="60000"/>
            </a:schemeClr>
          </a:solidFill>
          <a:ln>
            <a:noFill/>
          </a:ln>
        </p:spPr>
        <p:txBody>
          <a:bodyPr wrap="square" rtlCol="0">
            <a:spAutoFit/>
          </a:bodyPr>
          <a:lstStyle/>
          <a:p>
            <a:pPr algn="ctr"/>
            <a:r>
              <a:rPr kumimoji="1" lang="zh-CN" altLang="en-US" sz="2000" dirty="0"/>
              <a:t>需要能够最大化两类模型差距的对抗样本生成方法</a:t>
            </a:r>
          </a:p>
        </p:txBody>
      </p:sp>
      <p:sp>
        <p:nvSpPr>
          <p:cNvPr id="2" name="文本框 1">
            <a:extLst>
              <a:ext uri="{FF2B5EF4-FFF2-40B4-BE49-F238E27FC236}">
                <a16:creationId xmlns:a16="http://schemas.microsoft.com/office/drawing/2014/main" id="{61DEE76D-E07F-F9FD-4F46-3092AEB2143A}"/>
              </a:ext>
            </a:extLst>
          </p:cNvPr>
          <p:cNvSpPr txBox="1"/>
          <p:nvPr/>
        </p:nvSpPr>
        <p:spPr>
          <a:xfrm>
            <a:off x="9984432" y="1543935"/>
            <a:ext cx="1229824" cy="369332"/>
          </a:xfrm>
          <a:prstGeom prst="rect">
            <a:avLst/>
          </a:prstGeom>
          <a:noFill/>
        </p:spPr>
        <p:txBody>
          <a:bodyPr wrap="none" rtlCol="0">
            <a:spAutoFit/>
          </a:bodyPr>
          <a:lstStyle/>
          <a:p>
            <a:r>
              <a:rPr kumimoji="1" lang="en-US" altLang="zh-CN" dirty="0"/>
              <a:t>10xsteps</a:t>
            </a:r>
            <a:endParaRPr kumimoji="1" lang="zh-CN" altLang="en-US" dirty="0"/>
          </a:p>
        </p:txBody>
      </p:sp>
    </p:spTree>
    <p:extLst>
      <p:ext uri="{BB962C8B-B14F-4D97-AF65-F5344CB8AC3E}">
        <p14:creationId xmlns:p14="http://schemas.microsoft.com/office/powerpoint/2010/main" val="1744772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5">
            <a:extLst>
              <a:ext uri="{FF2B5EF4-FFF2-40B4-BE49-F238E27FC236}">
                <a16:creationId xmlns:a16="http://schemas.microsoft.com/office/drawing/2014/main" id="{96116CDC-E915-D745-A4F0-F86CB9D7E67C}"/>
              </a:ext>
            </a:extLst>
          </p:cNvPr>
          <p:cNvSpPr txBox="1">
            <a:spLocks/>
          </p:cNvSpPr>
          <p:nvPr/>
        </p:nvSpPr>
        <p:spPr>
          <a:xfrm>
            <a:off x="838199" y="686397"/>
            <a:ext cx="10515600" cy="2017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altLang="zh-CN" sz="2000" dirty="0">
              <a:latin typeface="Microsoft YaHei" panose="020B0503020204020204" pitchFamily="34" charset="-122"/>
              <a:ea typeface="Microsoft YaHei" panose="020B0503020204020204" pitchFamily="34" charset="-122"/>
              <a:cs typeface="Baghdad" pitchFamily="2" charset="-78"/>
            </a:endParaRPr>
          </a:p>
          <a:p>
            <a:pPr>
              <a:lnSpc>
                <a:spcPct val="110000"/>
              </a:lnSpc>
            </a:pPr>
            <a:r>
              <a:rPr lang="zh-CN" altLang="en-US" sz="2000" dirty="0">
                <a:latin typeface="Microsoft YaHei" panose="020B0503020204020204" pitchFamily="34" charset="-122"/>
                <a:ea typeface="Microsoft YaHei" panose="020B0503020204020204" pitchFamily="34" charset="-122"/>
                <a:cs typeface="Baghdad" pitchFamily="2" charset="-78"/>
              </a:rPr>
              <a:t>测试神经层的选择</a:t>
            </a:r>
            <a:endParaRPr lang="en-US" altLang="zh-CN" sz="1600" dirty="0">
              <a:latin typeface="Microsoft YaHei" panose="020B0503020204020204" pitchFamily="34" charset="-122"/>
              <a:ea typeface="Microsoft YaHei" panose="020B0503020204020204" pitchFamily="34" charset="-122"/>
              <a:cs typeface="Baghdad" pitchFamily="2" charset="-78"/>
            </a:endParaRPr>
          </a:p>
          <a:p>
            <a:endParaRPr lang="en-US" altLang="zh-CN" sz="2000"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963731AA-A56E-4A4F-90A8-6EA0B2146043}"/>
              </a:ext>
            </a:extLst>
          </p:cNvPr>
          <p:cNvSpPr txBox="1"/>
          <p:nvPr/>
        </p:nvSpPr>
        <p:spPr>
          <a:xfrm>
            <a:off x="3048657" y="3267982"/>
            <a:ext cx="6097314" cy="369332"/>
          </a:xfrm>
          <a:prstGeom prst="rect">
            <a:avLst/>
          </a:prstGeom>
          <a:noFill/>
        </p:spPr>
        <p:txBody>
          <a:bodyPr wrap="square">
            <a:spAutoFit/>
          </a:bodyPr>
          <a:lstStyle/>
          <a:p>
            <a:endParaRPr lang="zh-CN" altLang="en-US" dirty="0">
              <a:latin typeface="Microsoft YaHei" panose="020B0503020204020204" pitchFamily="34" charset="-122"/>
              <a:ea typeface="Microsoft YaHei" panose="020B0503020204020204" pitchFamily="34" charset="-122"/>
            </a:endParaRPr>
          </a:p>
        </p:txBody>
      </p:sp>
      <p:pic>
        <p:nvPicPr>
          <p:cNvPr id="27649" name="Picture 1" descr="page16image241964320">
            <a:extLst>
              <a:ext uri="{FF2B5EF4-FFF2-40B4-BE49-F238E27FC236}">
                <a16:creationId xmlns:a16="http://schemas.microsoft.com/office/drawing/2014/main" id="{D950AAF3-F0E3-CB46-A4D0-BB818A8BB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80" y="2195998"/>
            <a:ext cx="4497319" cy="2447656"/>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7B4F0FDB-9C9A-462F-B881-449128E99F16}"/>
              </a:ext>
            </a:extLst>
          </p:cNvPr>
          <p:cNvSpPr txBox="1">
            <a:spLocks/>
          </p:cNvSpPr>
          <p:nvPr/>
        </p:nvSpPr>
        <p:spPr>
          <a:xfrm>
            <a:off x="469858" y="136619"/>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白盒测试神经层的选择</a:t>
            </a:r>
          </a:p>
        </p:txBody>
      </p:sp>
      <p:sp>
        <p:nvSpPr>
          <p:cNvPr id="6" name="文本框 5">
            <a:extLst>
              <a:ext uri="{FF2B5EF4-FFF2-40B4-BE49-F238E27FC236}">
                <a16:creationId xmlns:a16="http://schemas.microsoft.com/office/drawing/2014/main" id="{BEDCA3EE-56A3-E2F6-4478-442728462E28}"/>
              </a:ext>
            </a:extLst>
          </p:cNvPr>
          <p:cNvSpPr txBox="1"/>
          <p:nvPr/>
        </p:nvSpPr>
        <p:spPr>
          <a:xfrm>
            <a:off x="2922163" y="5150597"/>
            <a:ext cx="6347670" cy="400110"/>
          </a:xfrm>
          <a:prstGeom prst="rect">
            <a:avLst/>
          </a:prstGeom>
          <a:solidFill>
            <a:schemeClr val="accent2">
              <a:lumMod val="40000"/>
              <a:lumOff val="60000"/>
            </a:schemeClr>
          </a:solidFill>
          <a:ln>
            <a:noFill/>
          </a:ln>
        </p:spPr>
        <p:txBody>
          <a:bodyPr wrap="square" rtlCol="0">
            <a:spAutoFit/>
          </a:bodyPr>
          <a:lstStyle/>
          <a:p>
            <a:pPr algn="ctr"/>
            <a:r>
              <a:rPr kumimoji="1" lang="zh-CN" altLang="en-US" sz="2000" dirty="0"/>
              <a:t>浅层：稳定（基本特征）；深层：波动（复杂特征）</a:t>
            </a:r>
          </a:p>
        </p:txBody>
      </p:sp>
      <p:sp>
        <p:nvSpPr>
          <p:cNvPr id="2" name="文本框 1">
            <a:extLst>
              <a:ext uri="{FF2B5EF4-FFF2-40B4-BE49-F238E27FC236}">
                <a16:creationId xmlns:a16="http://schemas.microsoft.com/office/drawing/2014/main" id="{F0C32B39-47C8-3627-4D4C-2430FA719D6A}"/>
              </a:ext>
            </a:extLst>
          </p:cNvPr>
          <p:cNvSpPr txBox="1"/>
          <p:nvPr/>
        </p:nvSpPr>
        <p:spPr>
          <a:xfrm>
            <a:off x="7176120" y="1083356"/>
            <a:ext cx="3598229" cy="584775"/>
          </a:xfrm>
          <a:prstGeom prst="rect">
            <a:avLst/>
          </a:prstGeom>
          <a:noFill/>
        </p:spPr>
        <p:txBody>
          <a:bodyPr wrap="none" rtlCol="0">
            <a:spAutoFit/>
          </a:bodyPr>
          <a:lstStyle/>
          <a:p>
            <a:r>
              <a:rPr kumimoji="1" lang="en-US" altLang="zh-CN" sz="1600" dirty="0"/>
              <a:t>NOD</a:t>
            </a:r>
            <a:r>
              <a:rPr kumimoji="1" lang="zh-CN" altLang="en-US" sz="1600" dirty="0"/>
              <a:t>：</a:t>
            </a:r>
            <a:r>
              <a:rPr kumimoji="1" lang="en-US" altLang="zh-CN" sz="1600" dirty="0"/>
              <a:t>Neuron</a:t>
            </a:r>
            <a:r>
              <a:rPr kumimoji="1" lang="zh-CN" altLang="en-US" sz="1600" dirty="0"/>
              <a:t> </a:t>
            </a:r>
            <a:r>
              <a:rPr kumimoji="1" lang="en-US" altLang="zh-CN" sz="1600" dirty="0"/>
              <a:t>Output</a:t>
            </a:r>
            <a:r>
              <a:rPr kumimoji="1" lang="zh-CN" altLang="en-US" sz="1600" dirty="0"/>
              <a:t> </a:t>
            </a:r>
            <a:r>
              <a:rPr kumimoji="1" lang="en-US" altLang="zh-CN" sz="1600" dirty="0"/>
              <a:t>Distance</a:t>
            </a:r>
          </a:p>
          <a:p>
            <a:r>
              <a:rPr kumimoji="1" lang="en-US" altLang="zh-CN" sz="1600" dirty="0"/>
              <a:t>NAD:</a:t>
            </a:r>
            <a:r>
              <a:rPr kumimoji="1" lang="zh-CN" altLang="en-US" sz="1600" dirty="0"/>
              <a:t> </a:t>
            </a:r>
            <a:r>
              <a:rPr kumimoji="1" lang="en-US" altLang="zh-CN" sz="1600" dirty="0"/>
              <a:t>Neuron</a:t>
            </a:r>
            <a:r>
              <a:rPr kumimoji="1" lang="zh-CN" altLang="en-US" sz="1600" dirty="0"/>
              <a:t> </a:t>
            </a:r>
            <a:r>
              <a:rPr kumimoji="1" lang="en-US" altLang="zh-CN" sz="1600" dirty="0"/>
              <a:t>Activation</a:t>
            </a:r>
            <a:r>
              <a:rPr kumimoji="1" lang="zh-CN" altLang="en-US" sz="1600" dirty="0"/>
              <a:t> </a:t>
            </a:r>
            <a:r>
              <a:rPr kumimoji="1" lang="en-US" altLang="zh-CN" sz="1600" dirty="0"/>
              <a:t>Distance</a:t>
            </a:r>
            <a:endParaRPr kumimoji="1" lang="zh-CN" altLang="en-US" sz="1600" dirty="0"/>
          </a:p>
        </p:txBody>
      </p:sp>
      <p:cxnSp>
        <p:nvCxnSpPr>
          <p:cNvPr id="9" name="直线连接符 8">
            <a:extLst>
              <a:ext uri="{FF2B5EF4-FFF2-40B4-BE49-F238E27FC236}">
                <a16:creationId xmlns:a16="http://schemas.microsoft.com/office/drawing/2014/main" id="{FC1E145A-17CC-5261-A609-CBFF5C3E0CF4}"/>
              </a:ext>
            </a:extLst>
          </p:cNvPr>
          <p:cNvCxnSpPr>
            <a:cxnSpLocks/>
          </p:cNvCxnSpPr>
          <p:nvPr/>
        </p:nvCxnSpPr>
        <p:spPr>
          <a:xfrm>
            <a:off x="4198513" y="4224269"/>
            <a:ext cx="269168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754C635A-605D-E1B0-834F-0D70FBD4E74A}"/>
              </a:ext>
            </a:extLst>
          </p:cNvPr>
          <p:cNvCxnSpPr>
            <a:cxnSpLocks/>
          </p:cNvCxnSpPr>
          <p:nvPr/>
        </p:nvCxnSpPr>
        <p:spPr>
          <a:xfrm>
            <a:off x="6890197" y="2290291"/>
            <a:ext cx="1249251"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C90BC5A-867C-11DB-7200-E56419A093D7}"/>
              </a:ext>
            </a:extLst>
          </p:cNvPr>
          <p:cNvSpPr txBox="1"/>
          <p:nvPr/>
        </p:nvSpPr>
        <p:spPr>
          <a:xfrm>
            <a:off x="4599085" y="4643403"/>
            <a:ext cx="634341" cy="369332"/>
          </a:xfrm>
          <a:prstGeom prst="rect">
            <a:avLst/>
          </a:prstGeom>
          <a:noFill/>
        </p:spPr>
        <p:txBody>
          <a:bodyPr wrap="none" rtlCol="0">
            <a:spAutoFit/>
          </a:bodyPr>
          <a:lstStyle/>
          <a:p>
            <a:r>
              <a:rPr kumimoji="1" lang="en-US" altLang="zh-CN" b="1" dirty="0"/>
              <a:t>copy</a:t>
            </a:r>
            <a:endParaRPr kumimoji="1" lang="zh-CN" altLang="en-US" b="1" dirty="0"/>
          </a:p>
        </p:txBody>
      </p:sp>
      <p:sp>
        <p:nvSpPr>
          <p:cNvPr id="15" name="文本框 14">
            <a:extLst>
              <a:ext uri="{FF2B5EF4-FFF2-40B4-BE49-F238E27FC236}">
                <a16:creationId xmlns:a16="http://schemas.microsoft.com/office/drawing/2014/main" id="{D5A42D5F-1119-5026-C6CC-845EBAFDFBC3}"/>
              </a:ext>
            </a:extLst>
          </p:cNvPr>
          <p:cNvSpPr txBox="1"/>
          <p:nvPr/>
        </p:nvSpPr>
        <p:spPr>
          <a:xfrm>
            <a:off x="7014460" y="1845015"/>
            <a:ext cx="1014252" cy="369332"/>
          </a:xfrm>
          <a:prstGeom prst="rect">
            <a:avLst/>
          </a:prstGeom>
          <a:noFill/>
        </p:spPr>
        <p:txBody>
          <a:bodyPr wrap="none" rtlCol="0">
            <a:spAutoFit/>
          </a:bodyPr>
          <a:lstStyle/>
          <a:p>
            <a:r>
              <a:rPr kumimoji="1" lang="en-US" altLang="zh-CN" b="1" dirty="0"/>
              <a:t>not</a:t>
            </a:r>
            <a:r>
              <a:rPr kumimoji="1" lang="zh-CN" altLang="en-US" b="1" dirty="0"/>
              <a:t> </a:t>
            </a:r>
            <a:r>
              <a:rPr kumimoji="1" lang="en-US" altLang="zh-CN" b="1" dirty="0"/>
              <a:t>copy</a:t>
            </a:r>
            <a:endParaRPr kumimoji="1" lang="zh-CN" altLang="en-US" b="1" dirty="0"/>
          </a:p>
        </p:txBody>
      </p:sp>
    </p:spTree>
    <p:extLst>
      <p:ext uri="{BB962C8B-B14F-4D97-AF65-F5344CB8AC3E}">
        <p14:creationId xmlns:p14="http://schemas.microsoft.com/office/powerpoint/2010/main" val="120426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5">
            <a:extLst>
              <a:ext uri="{FF2B5EF4-FFF2-40B4-BE49-F238E27FC236}">
                <a16:creationId xmlns:a16="http://schemas.microsoft.com/office/drawing/2014/main" id="{96116CDC-E915-D745-A4F0-F86CB9D7E67C}"/>
              </a:ext>
            </a:extLst>
          </p:cNvPr>
          <p:cNvSpPr txBox="1">
            <a:spLocks/>
          </p:cNvSpPr>
          <p:nvPr/>
        </p:nvSpPr>
        <p:spPr>
          <a:xfrm>
            <a:off x="838200" y="683939"/>
            <a:ext cx="10515600" cy="5351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altLang="zh-CN" sz="2000" dirty="0">
              <a:latin typeface="Microsoft YaHei" panose="020B0503020204020204" pitchFamily="34" charset="-122"/>
              <a:ea typeface="Microsoft YaHei" panose="020B0503020204020204" pitchFamily="34" charset="-122"/>
              <a:cs typeface="Baghdad" pitchFamily="2" charset="-78"/>
            </a:endParaRPr>
          </a:p>
          <a:p>
            <a:pPr>
              <a:lnSpc>
                <a:spcPct val="110000"/>
              </a:lnSpc>
            </a:pPr>
            <a:r>
              <a:rPr lang="zh-CN" altLang="en-US" sz="2000" dirty="0">
                <a:latin typeface="Microsoft YaHei" panose="020B0503020204020204" pitchFamily="34" charset="-122"/>
                <a:ea typeface="Microsoft YaHei" panose="020B0503020204020204" pitchFamily="34" charset="-122"/>
                <a:cs typeface="Baghdad" pitchFamily="2" charset="-78"/>
              </a:rPr>
              <a:t>不同程度的模型修改对 </a:t>
            </a:r>
            <a:r>
              <a:rPr lang="en-US" altLang="zh-CN" sz="2000" dirty="0" err="1">
                <a:latin typeface="Microsoft YaHei" panose="020B0503020204020204" pitchFamily="34" charset="-122"/>
                <a:ea typeface="Microsoft YaHei" panose="020B0503020204020204" pitchFamily="34" charset="-122"/>
                <a:cs typeface="Baghdad" pitchFamily="2" charset="-78"/>
              </a:rPr>
              <a:t>DeepJudge</a:t>
            </a:r>
            <a:r>
              <a:rPr lang="en-US" altLang="zh-CN" sz="2000" dirty="0">
                <a:latin typeface="Microsoft YaHei" panose="020B0503020204020204" pitchFamily="34" charset="-122"/>
                <a:ea typeface="Microsoft YaHei" panose="020B0503020204020204" pitchFamily="34" charset="-122"/>
                <a:cs typeface="Baghdad" pitchFamily="2" charset="-78"/>
              </a:rPr>
              <a:t> </a:t>
            </a:r>
            <a:r>
              <a:rPr lang="zh-CN" altLang="en-US" sz="2000" dirty="0">
                <a:latin typeface="Microsoft YaHei" panose="020B0503020204020204" pitchFamily="34" charset="-122"/>
                <a:ea typeface="Microsoft YaHei" panose="020B0503020204020204" pitchFamily="34" charset="-122"/>
                <a:cs typeface="Baghdad" pitchFamily="2" charset="-78"/>
              </a:rPr>
              <a:t>测试结果的影响</a:t>
            </a:r>
            <a:r>
              <a:rPr lang="en-US" altLang="zh-CN" sz="2000" dirty="0">
                <a:latin typeface="Microsoft YaHei" panose="020B0503020204020204" pitchFamily="34" charset="-122"/>
                <a:ea typeface="Microsoft YaHei" panose="020B0503020204020204" pitchFamily="34" charset="-122"/>
                <a:cs typeface="Baghdad" pitchFamily="2" charset="-78"/>
              </a:rPr>
              <a:t> </a:t>
            </a:r>
          </a:p>
          <a:p>
            <a:pPr marL="0" indent="0">
              <a:buNone/>
            </a:pPr>
            <a:endParaRPr lang="en-US" altLang="zh-CN" sz="2000"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963731AA-A56E-4A4F-90A8-6EA0B2146043}"/>
              </a:ext>
            </a:extLst>
          </p:cNvPr>
          <p:cNvSpPr txBox="1"/>
          <p:nvPr/>
        </p:nvSpPr>
        <p:spPr>
          <a:xfrm>
            <a:off x="3048657" y="3149025"/>
            <a:ext cx="6097314" cy="369332"/>
          </a:xfrm>
          <a:prstGeom prst="rect">
            <a:avLst/>
          </a:prstGeom>
          <a:noFill/>
        </p:spPr>
        <p:txBody>
          <a:bodyPr wrap="square">
            <a:spAutoFit/>
          </a:bodyPr>
          <a:lstStyle/>
          <a:p>
            <a:endParaRPr lang="zh-CN" altLang="en-US" dirty="0">
              <a:latin typeface="Microsoft YaHei" panose="020B0503020204020204" pitchFamily="34" charset="-122"/>
              <a:ea typeface="Microsoft YaHei" panose="020B0503020204020204" pitchFamily="34" charset="-122"/>
            </a:endParaRPr>
          </a:p>
        </p:txBody>
      </p:sp>
      <p:pic>
        <p:nvPicPr>
          <p:cNvPr id="4" name="图片 3" descr="图表, 条形图&#10;&#10;描述已自动生成">
            <a:extLst>
              <a:ext uri="{FF2B5EF4-FFF2-40B4-BE49-F238E27FC236}">
                <a16:creationId xmlns:a16="http://schemas.microsoft.com/office/drawing/2014/main" id="{4C1F2BD4-8DFC-5040-A000-906327BFE33C}"/>
              </a:ext>
            </a:extLst>
          </p:cNvPr>
          <p:cNvPicPr>
            <a:picLocks noChangeAspect="1"/>
          </p:cNvPicPr>
          <p:nvPr/>
        </p:nvPicPr>
        <p:blipFill>
          <a:blip r:embed="rId3"/>
          <a:stretch>
            <a:fillRect/>
          </a:stretch>
        </p:blipFill>
        <p:spPr>
          <a:xfrm>
            <a:off x="2734252" y="1732583"/>
            <a:ext cx="6903799" cy="4504729"/>
          </a:xfrm>
          <a:prstGeom prst="rect">
            <a:avLst/>
          </a:prstGeom>
        </p:spPr>
      </p:pic>
      <p:sp>
        <p:nvSpPr>
          <p:cNvPr id="6" name="标题 1">
            <a:extLst>
              <a:ext uri="{FF2B5EF4-FFF2-40B4-BE49-F238E27FC236}">
                <a16:creationId xmlns:a16="http://schemas.microsoft.com/office/drawing/2014/main" id="{F6C6E486-7B22-4370-B9C1-E17BEA9EA8CD}"/>
              </a:ext>
            </a:extLst>
          </p:cNvPr>
          <p:cNvSpPr txBox="1">
            <a:spLocks/>
          </p:cNvSpPr>
          <p:nvPr/>
        </p:nvSpPr>
        <p:spPr>
          <a:xfrm>
            <a:off x="469858" y="136619"/>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600" dirty="0">
                <a:latin typeface="Microsoft YaHei" panose="020B0503020204020204" pitchFamily="34" charset="-122"/>
                <a:ea typeface="Microsoft YaHei" panose="020B0503020204020204" pitchFamily="34" charset="-122"/>
              </a:rPr>
              <a:t>不同程度的模型修改</a:t>
            </a:r>
          </a:p>
        </p:txBody>
      </p:sp>
      <p:sp>
        <p:nvSpPr>
          <p:cNvPr id="2" name="文本框 1">
            <a:extLst>
              <a:ext uri="{FF2B5EF4-FFF2-40B4-BE49-F238E27FC236}">
                <a16:creationId xmlns:a16="http://schemas.microsoft.com/office/drawing/2014/main" id="{B331A045-7985-9D48-C3E8-3DF3F6CCC66F}"/>
              </a:ext>
            </a:extLst>
          </p:cNvPr>
          <p:cNvSpPr txBox="1"/>
          <p:nvPr/>
        </p:nvSpPr>
        <p:spPr>
          <a:xfrm>
            <a:off x="1342732" y="2661561"/>
            <a:ext cx="156966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微调样本数量</a:t>
            </a:r>
          </a:p>
        </p:txBody>
      </p:sp>
      <p:cxnSp>
        <p:nvCxnSpPr>
          <p:cNvPr id="8" name="直线箭头连接符 7">
            <a:extLst>
              <a:ext uri="{FF2B5EF4-FFF2-40B4-BE49-F238E27FC236}">
                <a16:creationId xmlns:a16="http://schemas.microsoft.com/office/drawing/2014/main" id="{401EE3B3-E911-7344-DC46-E43ABF59F655}"/>
              </a:ext>
            </a:extLst>
          </p:cNvPr>
          <p:cNvCxnSpPr>
            <a:cxnSpLocks/>
          </p:cNvCxnSpPr>
          <p:nvPr/>
        </p:nvCxnSpPr>
        <p:spPr>
          <a:xfrm flipV="1">
            <a:off x="3747752" y="2696024"/>
            <a:ext cx="1815921" cy="6140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2818B75-24DD-CE4A-1545-E8067C9A8FA7}"/>
              </a:ext>
            </a:extLst>
          </p:cNvPr>
          <p:cNvSpPr txBox="1"/>
          <p:nvPr/>
        </p:nvSpPr>
        <p:spPr>
          <a:xfrm>
            <a:off x="9459552" y="2661136"/>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微调学习率</a:t>
            </a:r>
          </a:p>
        </p:txBody>
      </p:sp>
      <p:cxnSp>
        <p:nvCxnSpPr>
          <p:cNvPr id="12" name="直线箭头连接符 11">
            <a:extLst>
              <a:ext uri="{FF2B5EF4-FFF2-40B4-BE49-F238E27FC236}">
                <a16:creationId xmlns:a16="http://schemas.microsoft.com/office/drawing/2014/main" id="{730D9C1E-00C3-3FAA-1E45-68F19B8C9532}"/>
              </a:ext>
            </a:extLst>
          </p:cNvPr>
          <p:cNvCxnSpPr>
            <a:cxnSpLocks/>
          </p:cNvCxnSpPr>
          <p:nvPr/>
        </p:nvCxnSpPr>
        <p:spPr>
          <a:xfrm flipV="1">
            <a:off x="6980349" y="2042531"/>
            <a:ext cx="1731941" cy="12007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9CA9A7E-8617-38D5-20D6-8B5CD0391933}"/>
              </a:ext>
            </a:extLst>
          </p:cNvPr>
          <p:cNvSpPr txBox="1"/>
          <p:nvPr/>
        </p:nvSpPr>
        <p:spPr>
          <a:xfrm>
            <a:off x="1688980" y="4752430"/>
            <a:ext cx="87716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剪枝率</a:t>
            </a:r>
          </a:p>
        </p:txBody>
      </p:sp>
      <p:cxnSp>
        <p:nvCxnSpPr>
          <p:cNvPr id="17" name="直线箭头连接符 16">
            <a:extLst>
              <a:ext uri="{FF2B5EF4-FFF2-40B4-BE49-F238E27FC236}">
                <a16:creationId xmlns:a16="http://schemas.microsoft.com/office/drawing/2014/main" id="{15C2FC75-4537-7995-7DBC-D30493035EB0}"/>
              </a:ext>
            </a:extLst>
          </p:cNvPr>
          <p:cNvCxnSpPr>
            <a:cxnSpLocks/>
          </p:cNvCxnSpPr>
          <p:nvPr/>
        </p:nvCxnSpPr>
        <p:spPr>
          <a:xfrm flipV="1">
            <a:off x="3657221" y="4273484"/>
            <a:ext cx="1713269" cy="7743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31F8053-DD2C-D328-BC84-A03E892FB4C3}"/>
              </a:ext>
            </a:extLst>
          </p:cNvPr>
          <p:cNvCxnSpPr>
            <a:cxnSpLocks/>
          </p:cNvCxnSpPr>
          <p:nvPr/>
        </p:nvCxnSpPr>
        <p:spPr>
          <a:xfrm flipV="1">
            <a:off x="6849370" y="4908846"/>
            <a:ext cx="2418590" cy="418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FF9712B4-2226-CE31-6BF4-7819FBB0A28A}"/>
              </a:ext>
            </a:extLst>
          </p:cNvPr>
          <p:cNvSpPr txBox="1"/>
          <p:nvPr/>
        </p:nvSpPr>
        <p:spPr>
          <a:xfrm>
            <a:off x="9457748" y="4937096"/>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迁移学习样本量</a:t>
            </a:r>
          </a:p>
        </p:txBody>
      </p:sp>
    </p:spTree>
    <p:extLst>
      <p:ext uri="{BB962C8B-B14F-4D97-AF65-F5344CB8AC3E}">
        <p14:creationId xmlns:p14="http://schemas.microsoft.com/office/powerpoint/2010/main" val="3048804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2910FEB7-1389-59AB-A077-0DC5E6AD490E}"/>
              </a:ext>
            </a:extLst>
          </p:cNvPr>
          <p:cNvSpPr txBox="1">
            <a:spLocks/>
          </p:cNvSpPr>
          <p:nvPr/>
        </p:nvSpPr>
        <p:spPr>
          <a:xfrm>
            <a:off x="469858" y="136619"/>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a:lstStyle>
          <a:p>
            <a:r>
              <a:rPr kumimoji="1" lang="zh-CN" altLang="en-US"/>
              <a:t>未来挑战：数据和模型双溯源</a:t>
            </a:r>
            <a:endParaRPr kumimoji="1" lang="zh-CN" altLang="en-US" dirty="0"/>
          </a:p>
        </p:txBody>
      </p:sp>
      <p:sp>
        <p:nvSpPr>
          <p:cNvPr id="15" name="文本框 14">
            <a:extLst>
              <a:ext uri="{FF2B5EF4-FFF2-40B4-BE49-F238E27FC236}">
                <a16:creationId xmlns:a16="http://schemas.microsoft.com/office/drawing/2014/main" id="{92BF7296-EBBD-CFD0-0532-EED8822521C9}"/>
              </a:ext>
            </a:extLst>
          </p:cNvPr>
          <p:cNvSpPr txBox="1"/>
          <p:nvPr/>
        </p:nvSpPr>
        <p:spPr>
          <a:xfrm>
            <a:off x="335360" y="6309320"/>
            <a:ext cx="11733972" cy="307777"/>
          </a:xfrm>
          <a:prstGeom prst="rect">
            <a:avLst/>
          </a:prstGeom>
          <a:noFill/>
        </p:spPr>
        <p:txBody>
          <a:bodyPr wrap="square">
            <a:spAutoFit/>
          </a:bodyPr>
          <a:lstStyle/>
          <a:p>
            <a:r>
              <a:rPr kumimoji="1" lang="en-US" altLang="zh-CN" sz="1400" dirty="0">
                <a:latin typeface="Microsoft YaHei" panose="020B0503020204020204" pitchFamily="34" charset="-122"/>
                <a:ea typeface="Microsoft YaHei" panose="020B0503020204020204" pitchFamily="34" charset="-122"/>
              </a:rPr>
              <a:t>Maini</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et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al.</a:t>
            </a:r>
            <a:r>
              <a:rPr kumimoji="1" lang="zh-CN" altLang="en-US" sz="1400" dirty="0">
                <a:latin typeface="Microsoft YaHei" panose="020B0503020204020204" pitchFamily="34" charset="-122"/>
                <a:ea typeface="Microsoft YaHei" panose="020B0503020204020204" pitchFamily="34" charset="-122"/>
              </a:rPr>
              <a:t> </a:t>
            </a:r>
            <a:r>
              <a:rPr kumimoji="1" lang="en-AU" altLang="zh-CN" sz="1400" dirty="0">
                <a:latin typeface="Microsoft YaHei" panose="020B0503020204020204" pitchFamily="34" charset="-122"/>
                <a:ea typeface="Microsoft YaHei" panose="020B0503020204020204" pitchFamily="34" charset="-122"/>
              </a:rPr>
              <a:t>Dataset Inference: Ownership Resolution in Machine Learning </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ICLR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2021.</a:t>
            </a:r>
            <a:endParaRPr kumimoji="1" lang="en-AU" altLang="zh-CN" sz="1400" dirty="0">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1245EA51-7AD9-C90B-DFDF-B6165AF1B86E}"/>
              </a:ext>
            </a:extLst>
          </p:cNvPr>
          <p:cNvPicPr>
            <a:picLocks noChangeAspect="1"/>
          </p:cNvPicPr>
          <p:nvPr/>
        </p:nvPicPr>
        <p:blipFill>
          <a:blip r:embed="rId2"/>
          <a:stretch>
            <a:fillRect/>
          </a:stretch>
        </p:blipFill>
        <p:spPr>
          <a:xfrm>
            <a:off x="1700068" y="1816100"/>
            <a:ext cx="3721100" cy="2616200"/>
          </a:xfrm>
          <a:prstGeom prst="rect">
            <a:avLst/>
          </a:prstGeom>
        </p:spPr>
      </p:pic>
      <p:pic>
        <p:nvPicPr>
          <p:cNvPr id="17" name="图片 16">
            <a:extLst>
              <a:ext uri="{FF2B5EF4-FFF2-40B4-BE49-F238E27FC236}">
                <a16:creationId xmlns:a16="http://schemas.microsoft.com/office/drawing/2014/main" id="{3921F2A2-9D0F-4894-C278-EDAADE348675}"/>
              </a:ext>
            </a:extLst>
          </p:cNvPr>
          <p:cNvPicPr>
            <a:picLocks noChangeAspect="1"/>
          </p:cNvPicPr>
          <p:nvPr/>
        </p:nvPicPr>
        <p:blipFill>
          <a:blip r:embed="rId3"/>
          <a:stretch>
            <a:fillRect/>
          </a:stretch>
        </p:blipFill>
        <p:spPr>
          <a:xfrm>
            <a:off x="6502400" y="1823027"/>
            <a:ext cx="3759200" cy="2679700"/>
          </a:xfrm>
          <a:prstGeom prst="rect">
            <a:avLst/>
          </a:prstGeom>
        </p:spPr>
      </p:pic>
      <p:sp>
        <p:nvSpPr>
          <p:cNvPr id="18" name="文本框 17">
            <a:extLst>
              <a:ext uri="{FF2B5EF4-FFF2-40B4-BE49-F238E27FC236}">
                <a16:creationId xmlns:a16="http://schemas.microsoft.com/office/drawing/2014/main" id="{6B71AE99-E08C-712F-62A2-DD3AA680D464}"/>
              </a:ext>
            </a:extLst>
          </p:cNvPr>
          <p:cNvSpPr txBox="1"/>
          <p:nvPr/>
        </p:nvSpPr>
        <p:spPr>
          <a:xfrm>
            <a:off x="3655043" y="4910816"/>
            <a:ext cx="4881913" cy="961225"/>
          </a:xfrm>
          <a:prstGeom prst="rect">
            <a:avLst/>
          </a:prstGeom>
          <a:noFill/>
        </p:spPr>
        <p:txBody>
          <a:bodyPr wrap="none" rtlCol="0">
            <a:spAutoFit/>
          </a:bodyPr>
          <a:lstStyle/>
          <a:p>
            <a:pPr algn="ctr">
              <a:lnSpc>
                <a:spcPct val="150000"/>
              </a:lnSpc>
            </a:pPr>
            <a:r>
              <a:rPr kumimoji="1" lang="en-US" altLang="zh-CN" sz="2000" b="1" dirty="0">
                <a:solidFill>
                  <a:srgbClr val="C00000"/>
                </a:solidFill>
                <a:latin typeface="Microsoft YaHei" panose="020B0503020204020204" pitchFamily="34" charset="-122"/>
                <a:ea typeface="Microsoft YaHei" panose="020B0503020204020204" pitchFamily="34" charset="-122"/>
              </a:rPr>
              <a:t>Learning</a:t>
            </a:r>
            <a:r>
              <a:rPr kumimoji="1" lang="zh-CN" altLang="en-US" sz="2000" b="1" dirty="0">
                <a:solidFill>
                  <a:srgbClr val="C00000"/>
                </a:solidFill>
                <a:latin typeface="Microsoft YaHei" panose="020B0503020204020204" pitchFamily="34" charset="-122"/>
                <a:ea typeface="Microsoft YaHei" panose="020B0503020204020204" pitchFamily="34" charset="-122"/>
              </a:rPr>
              <a:t> </a:t>
            </a:r>
            <a:r>
              <a:rPr kumimoji="1" lang="en-US" altLang="zh-CN" sz="2000" b="1" dirty="0">
                <a:solidFill>
                  <a:srgbClr val="C00000"/>
                </a:solidFill>
                <a:latin typeface="Microsoft YaHei" panose="020B0503020204020204" pitchFamily="34" charset="-122"/>
                <a:ea typeface="Microsoft YaHei" panose="020B0503020204020204" pitchFamily="34" charset="-122"/>
              </a:rPr>
              <a:t>effect</a:t>
            </a:r>
            <a:r>
              <a:rPr kumimoji="1" lang="zh-CN" altLang="en-US" sz="2000" b="1" dirty="0">
                <a:solidFill>
                  <a:srgbClr val="C00000"/>
                </a:solidFill>
                <a:latin typeface="Microsoft YaHei" panose="020B0503020204020204" pitchFamily="34" charset="-122"/>
                <a:ea typeface="Microsoft YaHei" panose="020B0503020204020204" pitchFamily="34" charset="-122"/>
              </a:rPr>
              <a:t> </a:t>
            </a:r>
            <a:r>
              <a:rPr kumimoji="1" lang="en-US" altLang="zh-CN" sz="2000" b="1" dirty="0">
                <a:solidFill>
                  <a:srgbClr val="C00000"/>
                </a:solidFill>
                <a:latin typeface="Microsoft YaHei" panose="020B0503020204020204" pitchFamily="34" charset="-122"/>
                <a:ea typeface="Microsoft YaHei" panose="020B0503020204020204" pitchFamily="34" charset="-122"/>
              </a:rPr>
              <a:t>+</a:t>
            </a:r>
            <a:r>
              <a:rPr kumimoji="1" lang="zh-CN" altLang="en-US" sz="2000" b="1" dirty="0">
                <a:solidFill>
                  <a:srgbClr val="C00000"/>
                </a:solidFill>
                <a:latin typeface="Microsoft YaHei" panose="020B0503020204020204" pitchFamily="34" charset="-122"/>
                <a:ea typeface="Microsoft YaHei" panose="020B0503020204020204" pitchFamily="34" charset="-122"/>
              </a:rPr>
              <a:t> </a:t>
            </a:r>
            <a:r>
              <a:rPr kumimoji="1" lang="en-US" altLang="zh-CN" sz="2000" b="1" dirty="0">
                <a:solidFill>
                  <a:srgbClr val="C00000"/>
                </a:solidFill>
                <a:latin typeface="Microsoft YaHei" panose="020B0503020204020204" pitchFamily="34" charset="-122"/>
                <a:ea typeface="Microsoft YaHei" panose="020B0503020204020204" pitchFamily="34" charset="-122"/>
              </a:rPr>
              <a:t>decision</a:t>
            </a:r>
            <a:r>
              <a:rPr kumimoji="1" lang="zh-CN" altLang="en-US" sz="2000" b="1" dirty="0">
                <a:solidFill>
                  <a:srgbClr val="C00000"/>
                </a:solidFill>
                <a:latin typeface="Microsoft YaHei" panose="020B0503020204020204" pitchFamily="34" charset="-122"/>
                <a:ea typeface="Microsoft YaHei" panose="020B0503020204020204" pitchFamily="34" charset="-122"/>
              </a:rPr>
              <a:t> </a:t>
            </a:r>
            <a:r>
              <a:rPr kumimoji="1" lang="en-US" altLang="zh-CN" sz="2000" b="1" dirty="0">
                <a:solidFill>
                  <a:srgbClr val="C00000"/>
                </a:solidFill>
                <a:latin typeface="Microsoft YaHei" panose="020B0503020204020204" pitchFamily="34" charset="-122"/>
                <a:ea typeface="Microsoft YaHei" panose="020B0503020204020204" pitchFamily="34" charset="-122"/>
              </a:rPr>
              <a:t>boundary</a:t>
            </a:r>
          </a:p>
          <a:p>
            <a:pPr algn="ctr">
              <a:lnSpc>
                <a:spcPct val="150000"/>
              </a:lnSpc>
            </a:pPr>
            <a:r>
              <a:rPr kumimoji="1" lang="zh-CN" altLang="en-US" sz="2000" b="1" dirty="0">
                <a:solidFill>
                  <a:srgbClr val="C00000"/>
                </a:solidFill>
                <a:latin typeface="Microsoft YaHei" panose="020B0503020204020204" pitchFamily="34" charset="-122"/>
                <a:ea typeface="Microsoft YaHei" panose="020B0503020204020204" pitchFamily="34" charset="-122"/>
              </a:rPr>
              <a:t>训练样本会改变模型决策边界</a:t>
            </a:r>
          </a:p>
        </p:txBody>
      </p:sp>
    </p:spTree>
    <p:extLst>
      <p:ext uri="{BB962C8B-B14F-4D97-AF65-F5344CB8AC3E}">
        <p14:creationId xmlns:p14="http://schemas.microsoft.com/office/powerpoint/2010/main" val="1170196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模型窃取动机</a:t>
            </a:r>
          </a:p>
        </p:txBody>
      </p:sp>
      <p:sp>
        <p:nvSpPr>
          <p:cNvPr id="15" name="文本框 14">
            <a:extLst>
              <a:ext uri="{FF2B5EF4-FFF2-40B4-BE49-F238E27FC236}">
                <a16:creationId xmlns:a16="http://schemas.microsoft.com/office/drawing/2014/main" id="{E7F6E735-9D31-B344-9D3F-24B10A0665A4}"/>
              </a:ext>
            </a:extLst>
          </p:cNvPr>
          <p:cNvSpPr txBox="1"/>
          <p:nvPr/>
        </p:nvSpPr>
        <p:spPr>
          <a:xfrm>
            <a:off x="7971234" y="4322676"/>
            <a:ext cx="3014224" cy="1015663"/>
          </a:xfrm>
          <a:prstGeom prst="rect">
            <a:avLst/>
          </a:prstGeom>
          <a:noFill/>
        </p:spPr>
        <p:txBody>
          <a:bodyPr wrap="square">
            <a:spAutoFit/>
          </a:bodyPr>
          <a:lstStyle/>
          <a:p>
            <a:pPr marL="342900" indent="-342900">
              <a:lnSpc>
                <a:spcPct val="100000"/>
              </a:lnSpc>
              <a:buFont typeface="Wingdings" pitchFamily="2" charset="2"/>
              <a:buChar char="Ø"/>
            </a:pPr>
            <a:r>
              <a:rPr lang="zh-CN" altLang="en-US" sz="2000" dirty="0">
                <a:latin typeface="Microsoft YaHei" panose="020B0503020204020204" pitchFamily="34" charset="-122"/>
                <a:ea typeface="Microsoft YaHei" panose="020B0503020204020204" pitchFamily="34" charset="-122"/>
              </a:rPr>
              <a:t>巨大的商业价值</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00000"/>
              </a:lnSpc>
              <a:buFont typeface="Wingdings" pitchFamily="2" charset="2"/>
              <a:buChar char="Ø"/>
            </a:pPr>
            <a:r>
              <a:rPr lang="zh-CN" altLang="en-US" sz="2000" dirty="0">
                <a:latin typeface="Microsoft YaHei" panose="020B0503020204020204" pitchFamily="34" charset="-122"/>
                <a:ea typeface="Microsoft YaHei" panose="020B0503020204020204" pitchFamily="34" charset="-122"/>
              </a:rPr>
              <a:t>尽量保持模型性能</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00000"/>
              </a:lnSpc>
              <a:buFont typeface="Wingdings" pitchFamily="2" charset="2"/>
              <a:buChar char="Ø"/>
            </a:pPr>
            <a:r>
              <a:rPr lang="zh-CN" altLang="en-US" sz="2000" dirty="0">
                <a:latin typeface="Microsoft YaHei" panose="020B0503020204020204" pitchFamily="34" charset="-122"/>
                <a:ea typeface="Microsoft YaHei" panose="020B0503020204020204" pitchFamily="34" charset="-122"/>
              </a:rPr>
              <a:t>不希望被发现</a:t>
            </a:r>
            <a:endParaRPr lang="en-US" altLang="zh-CN" sz="2000" dirty="0">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8B3D8B01-C74F-A047-A586-29B93FCAD3D7}"/>
              </a:ext>
            </a:extLst>
          </p:cNvPr>
          <p:cNvPicPr>
            <a:picLocks noChangeAspect="1"/>
          </p:cNvPicPr>
          <p:nvPr/>
        </p:nvPicPr>
        <p:blipFill rotWithShape="1">
          <a:blip r:embed="rId3">
            <a:extLst>
              <a:ext uri="{28A0092B-C50C-407E-A947-70E740481C1C}">
                <a14:useLocalDpi xmlns:a14="http://schemas.microsoft.com/office/drawing/2010/main" val="0"/>
              </a:ext>
            </a:extLst>
          </a:blip>
          <a:srcRect l="50891" t="28833" r="3701" b="3791"/>
          <a:stretch/>
        </p:blipFill>
        <p:spPr>
          <a:xfrm>
            <a:off x="8400989" y="2423546"/>
            <a:ext cx="1713537" cy="1687348"/>
          </a:xfrm>
          <a:prstGeom prst="rect">
            <a:avLst/>
          </a:prstGeom>
        </p:spPr>
      </p:pic>
      <p:grpSp>
        <p:nvGrpSpPr>
          <p:cNvPr id="16" name="组合 15">
            <a:extLst>
              <a:ext uri="{FF2B5EF4-FFF2-40B4-BE49-F238E27FC236}">
                <a16:creationId xmlns:a16="http://schemas.microsoft.com/office/drawing/2014/main" id="{D02BC1E6-5869-FA43-9D55-DD8A4A107559}"/>
              </a:ext>
            </a:extLst>
          </p:cNvPr>
          <p:cNvGrpSpPr/>
          <p:nvPr/>
        </p:nvGrpSpPr>
        <p:grpSpPr>
          <a:xfrm>
            <a:off x="1314912" y="1283344"/>
            <a:ext cx="3811449" cy="2872627"/>
            <a:chOff x="1564629" y="4065144"/>
            <a:chExt cx="3903559" cy="2942049"/>
          </a:xfrm>
        </p:grpSpPr>
        <p:sp>
          <p:nvSpPr>
            <p:cNvPr id="17" name="文本框 16">
              <a:extLst>
                <a:ext uri="{FF2B5EF4-FFF2-40B4-BE49-F238E27FC236}">
                  <a16:creationId xmlns:a16="http://schemas.microsoft.com/office/drawing/2014/main" id="{C07EC96F-C663-814B-A18B-7AD365C38073}"/>
                </a:ext>
              </a:extLst>
            </p:cNvPr>
            <p:cNvSpPr txBox="1"/>
            <p:nvPr/>
          </p:nvSpPr>
          <p:spPr>
            <a:xfrm>
              <a:off x="2750372" y="6153374"/>
              <a:ext cx="0" cy="0"/>
            </a:xfrm>
            <a:prstGeom prst="rect">
              <a:avLst/>
            </a:prstGeom>
          </p:spPr>
          <p:txBody>
            <a:bodyPr vert="horz" wrap="none" lIns="91440" tIns="45720" rIns="91440" bIns="45720" rtlCol="0" anchor="ctr">
              <a:normAutofit fontScale="25000" lnSpcReduction="20000"/>
            </a:bodyPr>
            <a:lstStyle/>
            <a:p>
              <a:pPr algn="l"/>
              <a:endParaRPr kumimoji="1" lang="zh-CN" altLang="en-US" dirty="0">
                <a:latin typeface="Microsoft YaHei" panose="020B0503020204020204" pitchFamily="34" charset="-122"/>
                <a:ea typeface="Microsoft YaHei" panose="020B0503020204020204" pitchFamily="34" charset="-122"/>
              </a:endParaRPr>
            </a:p>
          </p:txBody>
        </p:sp>
        <p:pic>
          <p:nvPicPr>
            <p:cNvPr id="18" name="Picture 2" descr="See the source image">
              <a:extLst>
                <a:ext uri="{FF2B5EF4-FFF2-40B4-BE49-F238E27FC236}">
                  <a16:creationId xmlns:a16="http://schemas.microsoft.com/office/drawing/2014/main" id="{412EF206-B956-7D48-83B4-EA53F95E1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835" y="4898097"/>
              <a:ext cx="1140353" cy="6825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ee the source image">
              <a:extLst>
                <a:ext uri="{FF2B5EF4-FFF2-40B4-BE49-F238E27FC236}">
                  <a16:creationId xmlns:a16="http://schemas.microsoft.com/office/drawing/2014/main" id="{C855A935-4074-E24B-BBED-88DCB3FF6E2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4629" y="4065144"/>
              <a:ext cx="2222542" cy="222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See the source image">
              <a:extLst>
                <a:ext uri="{FF2B5EF4-FFF2-40B4-BE49-F238E27FC236}">
                  <a16:creationId xmlns:a16="http://schemas.microsoft.com/office/drawing/2014/main" id="{F8ACCEB4-E9EC-534C-B884-6E934A07E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0842" y="6006285"/>
              <a:ext cx="957155" cy="9571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ee the source image">
              <a:extLst>
                <a:ext uri="{FF2B5EF4-FFF2-40B4-BE49-F238E27FC236}">
                  <a16:creationId xmlns:a16="http://schemas.microsoft.com/office/drawing/2014/main" id="{02A49F90-5728-A04D-9FD4-23CB04CE4C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114" y="5962534"/>
              <a:ext cx="1846774" cy="1044659"/>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文本框 21">
            <a:extLst>
              <a:ext uri="{FF2B5EF4-FFF2-40B4-BE49-F238E27FC236}">
                <a16:creationId xmlns:a16="http://schemas.microsoft.com/office/drawing/2014/main" id="{61D971AD-9D27-B64D-81F2-BD3651BCE523}"/>
              </a:ext>
            </a:extLst>
          </p:cNvPr>
          <p:cNvSpPr txBox="1"/>
          <p:nvPr/>
        </p:nvSpPr>
        <p:spPr>
          <a:xfrm>
            <a:off x="2504388" y="4476564"/>
            <a:ext cx="1938823" cy="400110"/>
          </a:xfrm>
          <a:prstGeom prst="rect">
            <a:avLst/>
          </a:prstGeom>
          <a:noFill/>
        </p:spPr>
        <p:txBody>
          <a:bodyPr wrap="square">
            <a:spAutoFit/>
          </a:bodyPr>
          <a:lstStyle/>
          <a:p>
            <a:pPr>
              <a:lnSpc>
                <a:spcPct val="100000"/>
              </a:lnSpc>
            </a:pPr>
            <a:r>
              <a:rPr lang="zh-CN" altLang="en-US" sz="2000" dirty="0">
                <a:latin typeface="Microsoft YaHei" panose="020B0503020204020204" pitchFamily="34" charset="-122"/>
                <a:ea typeface="Microsoft YaHei" panose="020B0503020204020204" pitchFamily="34" charset="-122"/>
              </a:rPr>
              <a:t>宝贵的 </a:t>
            </a:r>
            <a:r>
              <a:rPr lang="en-US" altLang="zh-CN" sz="2000" dirty="0">
                <a:latin typeface="Microsoft YaHei" panose="020B0503020204020204" pitchFamily="34" charset="-122"/>
                <a:ea typeface="Microsoft YaHei" panose="020B0503020204020204" pitchFamily="34" charset="-122"/>
              </a:rPr>
              <a:t>AI</a:t>
            </a:r>
            <a:r>
              <a:rPr lang="zh-CN" altLang="en-US" sz="2000" dirty="0">
                <a:latin typeface="Microsoft YaHei" panose="020B0503020204020204" pitchFamily="34" charset="-122"/>
                <a:ea typeface="Microsoft YaHei" panose="020B0503020204020204" pitchFamily="34" charset="-122"/>
              </a:rPr>
              <a:t> 模型</a:t>
            </a:r>
            <a:endParaRPr lang="en-US" altLang="zh-CN" sz="2000"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B6AD5DDE-26B3-7041-877E-F57A0EF68292}"/>
              </a:ext>
            </a:extLst>
          </p:cNvPr>
          <p:cNvSpPr txBox="1"/>
          <p:nvPr/>
        </p:nvSpPr>
        <p:spPr>
          <a:xfrm>
            <a:off x="5920890" y="2630303"/>
            <a:ext cx="1803197" cy="1015663"/>
          </a:xfrm>
          <a:prstGeom prst="rect">
            <a:avLst/>
          </a:prstGeom>
          <a:noFill/>
        </p:spPr>
        <p:txBody>
          <a:bodyPr wrap="square">
            <a:spAutoFit/>
          </a:bodyPr>
          <a:lstStyle/>
          <a:p>
            <a:pPr>
              <a:lnSpc>
                <a:spcPct val="100000"/>
              </a:lnSpc>
            </a:pPr>
            <a:r>
              <a:rPr lang="zh-CN" altLang="en-US" sz="2000" dirty="0">
                <a:latin typeface="Microsoft YaHei" panose="020B0503020204020204" pitchFamily="34" charset="-122"/>
                <a:ea typeface="Microsoft YaHei" panose="020B0503020204020204" pitchFamily="34" charset="-122"/>
              </a:rPr>
              <a:t>模型窃取</a:t>
            </a:r>
            <a:endParaRPr lang="en-US" altLang="zh-CN" sz="2000" dirty="0">
              <a:latin typeface="Microsoft YaHei" panose="020B0503020204020204" pitchFamily="34" charset="-122"/>
              <a:ea typeface="Microsoft YaHei" panose="020B0503020204020204" pitchFamily="34" charset="-122"/>
            </a:endParaRPr>
          </a:p>
          <a:p>
            <a:pPr>
              <a:lnSpc>
                <a:spcPct val="100000"/>
              </a:lnSpc>
            </a:pPr>
            <a:endParaRPr lang="en-US" altLang="zh-CN" sz="2000" dirty="0">
              <a:latin typeface="Microsoft YaHei" panose="020B0503020204020204" pitchFamily="34" charset="-122"/>
              <a:ea typeface="Microsoft YaHei" panose="020B0503020204020204" pitchFamily="34" charset="-122"/>
            </a:endParaRPr>
          </a:p>
          <a:p>
            <a:pPr>
              <a:lnSpc>
                <a:spcPct val="100000"/>
              </a:lnSpc>
            </a:pPr>
            <a:r>
              <a:rPr lang="zh-CN" altLang="en-US" sz="2000" dirty="0">
                <a:latin typeface="Microsoft YaHei" panose="020B0503020204020204" pitchFamily="34" charset="-122"/>
                <a:ea typeface="Microsoft YaHei" panose="020B0503020204020204" pitchFamily="34" charset="-122"/>
              </a:rPr>
              <a:t>为其所用</a:t>
            </a:r>
            <a:endParaRPr lang="en-US" altLang="zh-CN" sz="2000" dirty="0">
              <a:latin typeface="Microsoft YaHei" panose="020B0503020204020204" pitchFamily="34" charset="-122"/>
              <a:ea typeface="Microsoft YaHei" panose="020B0503020204020204" pitchFamily="34" charset="-122"/>
            </a:endParaRPr>
          </a:p>
        </p:txBody>
      </p:sp>
      <p:sp>
        <p:nvSpPr>
          <p:cNvPr id="24" name="右箭头 23">
            <a:extLst>
              <a:ext uri="{FF2B5EF4-FFF2-40B4-BE49-F238E27FC236}">
                <a16:creationId xmlns:a16="http://schemas.microsoft.com/office/drawing/2014/main" id="{0D22C60B-C4EC-D04D-944B-7B6453A7BB01}"/>
              </a:ext>
            </a:extLst>
          </p:cNvPr>
          <p:cNvSpPr/>
          <p:nvPr/>
        </p:nvSpPr>
        <p:spPr>
          <a:xfrm>
            <a:off x="5766228" y="3004143"/>
            <a:ext cx="1658251"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pic>
        <p:nvPicPr>
          <p:cNvPr id="3076" name="Picture 4" descr="See the source image">
            <a:extLst>
              <a:ext uri="{FF2B5EF4-FFF2-40B4-BE49-F238E27FC236}">
                <a16:creationId xmlns:a16="http://schemas.microsoft.com/office/drawing/2014/main" id="{4AA44C09-F017-6E4B-A41A-89BDB05F4C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1404" y="2779900"/>
            <a:ext cx="1184088" cy="102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892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2910FEB7-1389-59AB-A077-0DC5E6AD490E}"/>
              </a:ext>
            </a:extLst>
          </p:cNvPr>
          <p:cNvSpPr txBox="1">
            <a:spLocks/>
          </p:cNvSpPr>
          <p:nvPr/>
        </p:nvSpPr>
        <p:spPr>
          <a:xfrm>
            <a:off x="469858" y="136619"/>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a:lstStyle>
          <a:p>
            <a:r>
              <a:rPr kumimoji="1" lang="zh-CN" altLang="en-US" dirty="0"/>
              <a:t>未来挑战：大模型版权保护</a:t>
            </a:r>
          </a:p>
        </p:txBody>
      </p:sp>
      <p:pic>
        <p:nvPicPr>
          <p:cNvPr id="7" name="图片 6">
            <a:extLst>
              <a:ext uri="{FF2B5EF4-FFF2-40B4-BE49-F238E27FC236}">
                <a16:creationId xmlns:a16="http://schemas.microsoft.com/office/drawing/2014/main" id="{4B3D7823-8790-31DD-A8E9-E0B36A5A3758}"/>
              </a:ext>
            </a:extLst>
          </p:cNvPr>
          <p:cNvPicPr>
            <a:picLocks noChangeAspect="1"/>
          </p:cNvPicPr>
          <p:nvPr/>
        </p:nvPicPr>
        <p:blipFill>
          <a:blip r:embed="rId2"/>
          <a:stretch>
            <a:fillRect/>
          </a:stretch>
        </p:blipFill>
        <p:spPr>
          <a:xfrm>
            <a:off x="695400" y="1124744"/>
            <a:ext cx="3496605" cy="2160240"/>
          </a:xfrm>
          <a:prstGeom prst="rect">
            <a:avLst/>
          </a:prstGeom>
        </p:spPr>
      </p:pic>
      <p:pic>
        <p:nvPicPr>
          <p:cNvPr id="8" name="Picture 2" descr="DALL·E 2 generation for “An astronaut riding a horse in outer space in a photorealistic style”">
            <a:extLst>
              <a:ext uri="{FF2B5EF4-FFF2-40B4-BE49-F238E27FC236}">
                <a16:creationId xmlns:a16="http://schemas.microsoft.com/office/drawing/2014/main" id="{ADAE8670-9EC0-B7D0-F55B-BE5CD40F7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800" y="1124744"/>
            <a:ext cx="3240361" cy="324036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FA14AC29-27C6-E5EC-8918-E4E0AFC2FC43}"/>
              </a:ext>
            </a:extLst>
          </p:cNvPr>
          <p:cNvPicPr>
            <a:picLocks noChangeAspect="1"/>
          </p:cNvPicPr>
          <p:nvPr/>
        </p:nvPicPr>
        <p:blipFill>
          <a:blip r:embed="rId4"/>
          <a:stretch>
            <a:fillRect/>
          </a:stretch>
        </p:blipFill>
        <p:spPr>
          <a:xfrm>
            <a:off x="7643606" y="1124744"/>
            <a:ext cx="4162634" cy="2160240"/>
          </a:xfrm>
          <a:prstGeom prst="rect">
            <a:avLst/>
          </a:prstGeom>
        </p:spPr>
      </p:pic>
      <p:pic>
        <p:nvPicPr>
          <p:cNvPr id="10" name="Picture 2" descr="Meta 最新大型語言模型LLaMA 遭公開外洩，AI 該更開放還是封閉？ - INSIDE">
            <a:extLst>
              <a:ext uri="{FF2B5EF4-FFF2-40B4-BE49-F238E27FC236}">
                <a16:creationId xmlns:a16="http://schemas.microsoft.com/office/drawing/2014/main" id="{936DC09D-1DD1-223D-F1D7-82F21B448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00" y="3861047"/>
            <a:ext cx="3515475" cy="216024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0C0A5267-19CF-784A-811A-600325C18645}"/>
              </a:ext>
            </a:extLst>
          </p:cNvPr>
          <p:cNvPicPr>
            <a:picLocks noChangeAspect="1"/>
          </p:cNvPicPr>
          <p:nvPr/>
        </p:nvPicPr>
        <p:blipFill>
          <a:blip r:embed="rId6"/>
          <a:stretch>
            <a:fillRect/>
          </a:stretch>
        </p:blipFill>
        <p:spPr>
          <a:xfrm>
            <a:off x="7633769" y="3378461"/>
            <a:ext cx="3260134" cy="2659263"/>
          </a:xfrm>
          <a:prstGeom prst="rect">
            <a:avLst/>
          </a:prstGeom>
        </p:spPr>
      </p:pic>
      <p:pic>
        <p:nvPicPr>
          <p:cNvPr id="12" name="图片 11">
            <a:extLst>
              <a:ext uri="{FF2B5EF4-FFF2-40B4-BE49-F238E27FC236}">
                <a16:creationId xmlns:a16="http://schemas.microsoft.com/office/drawing/2014/main" id="{931515FE-DBF7-9F09-BFDE-761C03D52EED}"/>
              </a:ext>
            </a:extLst>
          </p:cNvPr>
          <p:cNvPicPr>
            <a:picLocks noChangeAspect="1"/>
          </p:cNvPicPr>
          <p:nvPr/>
        </p:nvPicPr>
        <p:blipFill>
          <a:blip r:embed="rId7"/>
          <a:stretch>
            <a:fillRect/>
          </a:stretch>
        </p:blipFill>
        <p:spPr>
          <a:xfrm>
            <a:off x="8546106" y="4580349"/>
            <a:ext cx="3546467" cy="1685062"/>
          </a:xfrm>
          <a:prstGeom prst="rect">
            <a:avLst/>
          </a:prstGeom>
        </p:spPr>
      </p:pic>
      <p:pic>
        <p:nvPicPr>
          <p:cNvPr id="13" name="图片 12">
            <a:extLst>
              <a:ext uri="{FF2B5EF4-FFF2-40B4-BE49-F238E27FC236}">
                <a16:creationId xmlns:a16="http://schemas.microsoft.com/office/drawing/2014/main" id="{063775ED-F5A9-E24F-466A-73C220196D06}"/>
              </a:ext>
            </a:extLst>
          </p:cNvPr>
          <p:cNvPicPr>
            <a:picLocks noChangeAspect="1"/>
          </p:cNvPicPr>
          <p:nvPr/>
        </p:nvPicPr>
        <p:blipFill>
          <a:blip r:embed="rId8"/>
          <a:stretch>
            <a:fillRect/>
          </a:stretch>
        </p:blipFill>
        <p:spPr>
          <a:xfrm>
            <a:off x="7639956" y="1807710"/>
            <a:ext cx="2416484" cy="1472197"/>
          </a:xfrm>
          <a:prstGeom prst="rect">
            <a:avLst/>
          </a:prstGeom>
        </p:spPr>
      </p:pic>
      <p:pic>
        <p:nvPicPr>
          <p:cNvPr id="19" name="图片 18">
            <a:extLst>
              <a:ext uri="{FF2B5EF4-FFF2-40B4-BE49-F238E27FC236}">
                <a16:creationId xmlns:a16="http://schemas.microsoft.com/office/drawing/2014/main" id="{7B5758AB-D95C-3006-3867-15FACDEA47F3}"/>
              </a:ext>
            </a:extLst>
          </p:cNvPr>
          <p:cNvPicPr>
            <a:picLocks noChangeAspect="1"/>
          </p:cNvPicPr>
          <p:nvPr/>
        </p:nvPicPr>
        <p:blipFill>
          <a:blip r:embed="rId9"/>
          <a:stretch>
            <a:fillRect/>
          </a:stretch>
        </p:blipFill>
        <p:spPr>
          <a:xfrm>
            <a:off x="4327344" y="4553270"/>
            <a:ext cx="3240547" cy="1468018"/>
          </a:xfrm>
          <a:prstGeom prst="rect">
            <a:avLst/>
          </a:prstGeom>
        </p:spPr>
      </p:pic>
    </p:spTree>
    <p:extLst>
      <p:ext uri="{BB962C8B-B14F-4D97-AF65-F5344CB8AC3E}">
        <p14:creationId xmlns:p14="http://schemas.microsoft.com/office/powerpoint/2010/main" val="568480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2910FEB7-1389-59AB-A077-0DC5E6AD490E}"/>
              </a:ext>
            </a:extLst>
          </p:cNvPr>
          <p:cNvSpPr txBox="1">
            <a:spLocks/>
          </p:cNvSpPr>
          <p:nvPr/>
        </p:nvSpPr>
        <p:spPr>
          <a:xfrm>
            <a:off x="469858" y="136619"/>
            <a:ext cx="10515600" cy="736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icrosoft YaHei" panose="020B0503020204020204" pitchFamily="34" charset="-122"/>
                <a:ea typeface="Microsoft YaHei" panose="020B0503020204020204" pitchFamily="34" charset="-122"/>
                <a:cs typeface="+mj-cs"/>
              </a:defRPr>
            </a:lvl1pPr>
          </a:lstStyle>
          <a:p>
            <a:r>
              <a:rPr kumimoji="1" lang="en-US" altLang="zh-CN"/>
              <a:t>A Watermark for LLMs</a:t>
            </a:r>
            <a:endParaRPr kumimoji="1" lang="zh-CN" altLang="en-US" dirty="0"/>
          </a:p>
        </p:txBody>
      </p:sp>
      <p:pic>
        <p:nvPicPr>
          <p:cNvPr id="2" name="图片 1">
            <a:extLst>
              <a:ext uri="{FF2B5EF4-FFF2-40B4-BE49-F238E27FC236}">
                <a16:creationId xmlns:a16="http://schemas.microsoft.com/office/drawing/2014/main" id="{537C7994-14D6-1962-3348-9012D2D26BDD}"/>
              </a:ext>
            </a:extLst>
          </p:cNvPr>
          <p:cNvPicPr>
            <a:picLocks noChangeAspect="1"/>
          </p:cNvPicPr>
          <p:nvPr/>
        </p:nvPicPr>
        <p:blipFill>
          <a:blip r:embed="rId2"/>
          <a:stretch>
            <a:fillRect/>
          </a:stretch>
        </p:blipFill>
        <p:spPr>
          <a:xfrm>
            <a:off x="4211307" y="2564904"/>
            <a:ext cx="3769385" cy="3581956"/>
          </a:xfrm>
          <a:prstGeom prst="rect">
            <a:avLst/>
          </a:prstGeom>
        </p:spPr>
      </p:pic>
      <p:pic>
        <p:nvPicPr>
          <p:cNvPr id="3" name="图片 2">
            <a:extLst>
              <a:ext uri="{FF2B5EF4-FFF2-40B4-BE49-F238E27FC236}">
                <a16:creationId xmlns:a16="http://schemas.microsoft.com/office/drawing/2014/main" id="{E4D3D745-F793-769C-1C61-7DB6D5004660}"/>
              </a:ext>
            </a:extLst>
          </p:cNvPr>
          <p:cNvPicPr>
            <a:picLocks noChangeAspect="1"/>
          </p:cNvPicPr>
          <p:nvPr/>
        </p:nvPicPr>
        <p:blipFill>
          <a:blip r:embed="rId3"/>
          <a:stretch>
            <a:fillRect/>
          </a:stretch>
        </p:blipFill>
        <p:spPr>
          <a:xfrm>
            <a:off x="3104633" y="1052736"/>
            <a:ext cx="5982734" cy="1381308"/>
          </a:xfrm>
          <a:prstGeom prst="rect">
            <a:avLst/>
          </a:prstGeom>
        </p:spPr>
      </p:pic>
      <p:sp>
        <p:nvSpPr>
          <p:cNvPr id="4" name="文本框 3">
            <a:extLst>
              <a:ext uri="{FF2B5EF4-FFF2-40B4-BE49-F238E27FC236}">
                <a16:creationId xmlns:a16="http://schemas.microsoft.com/office/drawing/2014/main" id="{78DE8BF5-93E7-0602-9457-18C750053CFF}"/>
              </a:ext>
            </a:extLst>
          </p:cNvPr>
          <p:cNvSpPr txBox="1"/>
          <p:nvPr/>
        </p:nvSpPr>
        <p:spPr>
          <a:xfrm>
            <a:off x="449606" y="6309320"/>
            <a:ext cx="6399252" cy="338554"/>
          </a:xfrm>
          <a:prstGeom prst="rect">
            <a:avLst/>
          </a:prstGeom>
          <a:noFill/>
        </p:spPr>
        <p:txBody>
          <a:bodyPr wrap="none" rtlCol="0">
            <a:spAutoFit/>
          </a:bodyPr>
          <a:lstStyle/>
          <a:p>
            <a:r>
              <a:rPr lang="en" altLang="zh-CN" sz="1600" b="0" i="0" dirty="0" err="1">
                <a:effectLst/>
                <a:latin typeface="Arial" panose="020B0604020202020204" pitchFamily="34" charset="0"/>
              </a:rPr>
              <a:t>Kirchenbauer</a:t>
            </a:r>
            <a:r>
              <a:rPr lang="en" altLang="zh-CN" sz="1600" b="0" i="0" dirty="0">
                <a:effectLst/>
                <a:latin typeface="Arial" panose="020B0604020202020204" pitchFamily="34" charset="0"/>
              </a:rPr>
              <a:t>, John, et al. "A watermark for large language models." </a:t>
            </a:r>
            <a:endParaRPr kumimoji="1" lang="zh-CN" altLang="en-US" sz="1600" dirty="0"/>
          </a:p>
        </p:txBody>
      </p:sp>
    </p:spTree>
    <p:extLst>
      <p:ext uri="{BB962C8B-B14F-4D97-AF65-F5344CB8AC3E}">
        <p14:creationId xmlns:p14="http://schemas.microsoft.com/office/powerpoint/2010/main" val="3199369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836032C-C150-AB14-DDAB-3D0594559A1E}"/>
              </a:ext>
            </a:extLst>
          </p:cNvPr>
          <p:cNvSpPr txBox="1">
            <a:spLocks/>
          </p:cNvSpPr>
          <p:nvPr/>
        </p:nvSpPr>
        <p:spPr>
          <a:xfrm>
            <a:off x="838200" y="3023356"/>
            <a:ext cx="10515600" cy="811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4800" dirty="0"/>
              <a:t>谢谢！</a:t>
            </a:r>
            <a:endParaRPr lang="en-US" altLang="zh-CN" sz="4800" dirty="0"/>
          </a:p>
        </p:txBody>
      </p:sp>
    </p:spTree>
    <p:extLst>
      <p:ext uri="{BB962C8B-B14F-4D97-AF65-F5344CB8AC3E}">
        <p14:creationId xmlns:p14="http://schemas.microsoft.com/office/powerpoint/2010/main" val="2515315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模型窃取方式</a:t>
            </a:r>
          </a:p>
        </p:txBody>
      </p:sp>
      <p:grpSp>
        <p:nvGrpSpPr>
          <p:cNvPr id="27" name="组合 26">
            <a:extLst>
              <a:ext uri="{FF2B5EF4-FFF2-40B4-BE49-F238E27FC236}">
                <a16:creationId xmlns:a16="http://schemas.microsoft.com/office/drawing/2014/main" id="{3B231623-8A3E-9849-81AD-F304FE336BF9}"/>
              </a:ext>
            </a:extLst>
          </p:cNvPr>
          <p:cNvGrpSpPr/>
          <p:nvPr/>
        </p:nvGrpSpPr>
        <p:grpSpPr>
          <a:xfrm>
            <a:off x="1281812" y="1340768"/>
            <a:ext cx="4304283" cy="1534784"/>
            <a:chOff x="609294" y="726577"/>
            <a:chExt cx="3743274" cy="1370630"/>
          </a:xfrm>
        </p:grpSpPr>
        <p:sp>
          <p:nvSpPr>
            <p:cNvPr id="28" name="右箭头 27">
              <a:extLst>
                <a:ext uri="{FF2B5EF4-FFF2-40B4-BE49-F238E27FC236}">
                  <a16:creationId xmlns:a16="http://schemas.microsoft.com/office/drawing/2014/main" id="{9454269D-294D-554A-982A-675B1F1A5C88}"/>
                </a:ext>
              </a:extLst>
            </p:cNvPr>
            <p:cNvSpPr/>
            <p:nvPr/>
          </p:nvSpPr>
          <p:spPr>
            <a:xfrm>
              <a:off x="2219621" y="1428206"/>
              <a:ext cx="522514" cy="182880"/>
            </a:xfrm>
            <a:prstGeom prst="rightArrow">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pic>
          <p:nvPicPr>
            <p:cNvPr id="29" name="图片 28">
              <a:extLst>
                <a:ext uri="{FF2B5EF4-FFF2-40B4-BE49-F238E27FC236}">
                  <a16:creationId xmlns:a16="http://schemas.microsoft.com/office/drawing/2014/main" id="{C8C04C83-C7D0-FB4F-95CF-C893150056DF}"/>
                </a:ext>
              </a:extLst>
            </p:cNvPr>
            <p:cNvPicPr>
              <a:picLocks noChangeAspect="1"/>
            </p:cNvPicPr>
            <p:nvPr/>
          </p:nvPicPr>
          <p:blipFill rotWithShape="1">
            <a:blip r:embed="rId3"/>
            <a:srcRect l="32334" t="8823" r="37383" b="29136"/>
            <a:stretch/>
          </p:blipFill>
          <p:spPr>
            <a:xfrm>
              <a:off x="2279237" y="906744"/>
              <a:ext cx="390644" cy="427286"/>
            </a:xfrm>
            <a:prstGeom prst="rect">
              <a:avLst/>
            </a:prstGeom>
            <a:ln w="28575">
              <a:solidFill>
                <a:srgbClr val="C00000"/>
              </a:solidFill>
              <a:prstDash val="dash"/>
            </a:ln>
          </p:spPr>
        </p:pic>
        <p:pic>
          <p:nvPicPr>
            <p:cNvPr id="30" name="图片 29">
              <a:extLst>
                <a:ext uri="{FF2B5EF4-FFF2-40B4-BE49-F238E27FC236}">
                  <a16:creationId xmlns:a16="http://schemas.microsoft.com/office/drawing/2014/main" id="{F17F3B20-0A17-784C-A2AE-348DEE2AA6D3}"/>
                </a:ext>
              </a:extLst>
            </p:cNvPr>
            <p:cNvPicPr>
              <a:picLocks noChangeAspect="1"/>
            </p:cNvPicPr>
            <p:nvPr/>
          </p:nvPicPr>
          <p:blipFill>
            <a:blip r:embed="rId4"/>
            <a:stretch>
              <a:fillRect/>
            </a:stretch>
          </p:blipFill>
          <p:spPr>
            <a:xfrm>
              <a:off x="2809452" y="941105"/>
              <a:ext cx="1543116" cy="1156102"/>
            </a:xfrm>
            <a:prstGeom prst="rect">
              <a:avLst/>
            </a:prstGeom>
          </p:spPr>
        </p:pic>
        <p:pic>
          <p:nvPicPr>
            <p:cNvPr id="31" name="图片 30">
              <a:extLst>
                <a:ext uri="{FF2B5EF4-FFF2-40B4-BE49-F238E27FC236}">
                  <a16:creationId xmlns:a16="http://schemas.microsoft.com/office/drawing/2014/main" id="{CB0326A3-AA2C-014B-9401-6FADFF17ED23}"/>
                </a:ext>
              </a:extLst>
            </p:cNvPr>
            <p:cNvPicPr>
              <a:picLocks noChangeAspect="1"/>
            </p:cNvPicPr>
            <p:nvPr/>
          </p:nvPicPr>
          <p:blipFill>
            <a:blip r:embed="rId5"/>
            <a:stretch>
              <a:fillRect/>
            </a:stretch>
          </p:blipFill>
          <p:spPr>
            <a:xfrm>
              <a:off x="609294" y="941105"/>
              <a:ext cx="1543115" cy="1156101"/>
            </a:xfrm>
            <a:prstGeom prst="rect">
              <a:avLst/>
            </a:prstGeom>
          </p:spPr>
        </p:pic>
        <p:pic>
          <p:nvPicPr>
            <p:cNvPr id="32" name="图形 31" descr="橡皮擦">
              <a:extLst>
                <a:ext uri="{FF2B5EF4-FFF2-40B4-BE49-F238E27FC236}">
                  <a16:creationId xmlns:a16="http://schemas.microsoft.com/office/drawing/2014/main" id="{6C3007FA-9F8D-DD4D-A480-7F405C850FA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8293" y="726577"/>
              <a:ext cx="284283" cy="284283"/>
            </a:xfrm>
            <a:prstGeom prst="rect">
              <a:avLst/>
            </a:prstGeom>
          </p:spPr>
        </p:pic>
      </p:grpSp>
      <p:grpSp>
        <p:nvGrpSpPr>
          <p:cNvPr id="33" name="组合 32">
            <a:extLst>
              <a:ext uri="{FF2B5EF4-FFF2-40B4-BE49-F238E27FC236}">
                <a16:creationId xmlns:a16="http://schemas.microsoft.com/office/drawing/2014/main" id="{DB12E5CD-540D-4D48-956F-197862D212BD}"/>
              </a:ext>
            </a:extLst>
          </p:cNvPr>
          <p:cNvGrpSpPr/>
          <p:nvPr/>
        </p:nvGrpSpPr>
        <p:grpSpPr>
          <a:xfrm>
            <a:off x="6341609" y="1395603"/>
            <a:ext cx="4473074" cy="1546044"/>
            <a:chOff x="4959754" y="757858"/>
            <a:chExt cx="3760162" cy="1405140"/>
          </a:xfrm>
        </p:grpSpPr>
        <p:pic>
          <p:nvPicPr>
            <p:cNvPr id="34" name="图片 33">
              <a:extLst>
                <a:ext uri="{FF2B5EF4-FFF2-40B4-BE49-F238E27FC236}">
                  <a16:creationId xmlns:a16="http://schemas.microsoft.com/office/drawing/2014/main" id="{2490D065-82B3-0740-94BE-391D00D861FF}"/>
                </a:ext>
              </a:extLst>
            </p:cNvPr>
            <p:cNvPicPr>
              <a:picLocks noChangeAspect="1"/>
            </p:cNvPicPr>
            <p:nvPr/>
          </p:nvPicPr>
          <p:blipFill>
            <a:blip r:embed="rId8"/>
            <a:stretch>
              <a:fillRect/>
            </a:stretch>
          </p:blipFill>
          <p:spPr>
            <a:xfrm>
              <a:off x="4959754" y="941105"/>
              <a:ext cx="1544400" cy="1157064"/>
            </a:xfrm>
            <a:prstGeom prst="rect">
              <a:avLst/>
            </a:prstGeom>
          </p:spPr>
        </p:pic>
        <p:sp>
          <p:nvSpPr>
            <p:cNvPr id="35" name="右箭头 34">
              <a:extLst>
                <a:ext uri="{FF2B5EF4-FFF2-40B4-BE49-F238E27FC236}">
                  <a16:creationId xmlns:a16="http://schemas.microsoft.com/office/drawing/2014/main" id="{5F897436-E92F-954D-B1F6-2E4652771E2A}"/>
                </a:ext>
              </a:extLst>
            </p:cNvPr>
            <p:cNvSpPr/>
            <p:nvPr/>
          </p:nvSpPr>
          <p:spPr>
            <a:xfrm>
              <a:off x="6574980" y="1428206"/>
              <a:ext cx="522514" cy="182880"/>
            </a:xfrm>
            <a:prstGeom prst="rightArrow">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pic>
          <p:nvPicPr>
            <p:cNvPr id="36" name="图片 35">
              <a:extLst>
                <a:ext uri="{FF2B5EF4-FFF2-40B4-BE49-F238E27FC236}">
                  <a16:creationId xmlns:a16="http://schemas.microsoft.com/office/drawing/2014/main" id="{8A58ECE8-E09C-604D-AD26-994CFB9B426D}"/>
                </a:ext>
              </a:extLst>
            </p:cNvPr>
            <p:cNvPicPr>
              <a:picLocks noChangeAspect="1"/>
            </p:cNvPicPr>
            <p:nvPr/>
          </p:nvPicPr>
          <p:blipFill rotWithShape="1">
            <a:blip r:embed="rId3"/>
            <a:srcRect l="32334" t="8823" r="37383" b="29136"/>
            <a:stretch/>
          </p:blipFill>
          <p:spPr>
            <a:xfrm>
              <a:off x="6644829" y="941105"/>
              <a:ext cx="392400" cy="429207"/>
            </a:xfrm>
            <a:prstGeom prst="rect">
              <a:avLst/>
            </a:prstGeom>
            <a:ln w="28575">
              <a:solidFill>
                <a:srgbClr val="C00000"/>
              </a:solidFill>
              <a:prstDash val="dash"/>
            </a:ln>
          </p:spPr>
        </p:pic>
        <p:pic>
          <p:nvPicPr>
            <p:cNvPr id="37" name="图片 36">
              <a:extLst>
                <a:ext uri="{FF2B5EF4-FFF2-40B4-BE49-F238E27FC236}">
                  <a16:creationId xmlns:a16="http://schemas.microsoft.com/office/drawing/2014/main" id="{7C36DE28-8E5C-C745-8374-2965B0263F5E}"/>
                </a:ext>
              </a:extLst>
            </p:cNvPr>
            <p:cNvPicPr>
              <a:picLocks noChangeAspect="1"/>
            </p:cNvPicPr>
            <p:nvPr/>
          </p:nvPicPr>
          <p:blipFill>
            <a:blip r:embed="rId9"/>
            <a:stretch>
              <a:fillRect/>
            </a:stretch>
          </p:blipFill>
          <p:spPr>
            <a:xfrm>
              <a:off x="7175520" y="1005938"/>
              <a:ext cx="1544396" cy="1157060"/>
            </a:xfrm>
            <a:prstGeom prst="rect">
              <a:avLst/>
            </a:prstGeom>
          </p:spPr>
        </p:pic>
        <p:pic>
          <p:nvPicPr>
            <p:cNvPr id="38" name="图形 37" descr="剪刀">
              <a:extLst>
                <a:ext uri="{FF2B5EF4-FFF2-40B4-BE49-F238E27FC236}">
                  <a16:creationId xmlns:a16="http://schemas.microsoft.com/office/drawing/2014/main" id="{6CCB62E6-D2AB-F641-9E5F-7B558F68563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65642" y="757858"/>
              <a:ext cx="342080" cy="342080"/>
            </a:xfrm>
            <a:prstGeom prst="rect">
              <a:avLst/>
            </a:prstGeom>
          </p:spPr>
        </p:pic>
      </p:grpSp>
      <p:grpSp>
        <p:nvGrpSpPr>
          <p:cNvPr id="39" name="组合 38">
            <a:extLst>
              <a:ext uri="{FF2B5EF4-FFF2-40B4-BE49-F238E27FC236}">
                <a16:creationId xmlns:a16="http://schemas.microsoft.com/office/drawing/2014/main" id="{D70FBEA4-B0A9-B74E-B2F8-20675B39F059}"/>
              </a:ext>
            </a:extLst>
          </p:cNvPr>
          <p:cNvGrpSpPr/>
          <p:nvPr/>
        </p:nvGrpSpPr>
        <p:grpSpPr>
          <a:xfrm>
            <a:off x="2178308" y="3563165"/>
            <a:ext cx="7421864" cy="1860959"/>
            <a:chOff x="826905" y="2452849"/>
            <a:chExt cx="7660963" cy="2156619"/>
          </a:xfrm>
        </p:grpSpPr>
        <p:pic>
          <p:nvPicPr>
            <p:cNvPr id="40" name="图片 39">
              <a:extLst>
                <a:ext uri="{FF2B5EF4-FFF2-40B4-BE49-F238E27FC236}">
                  <a16:creationId xmlns:a16="http://schemas.microsoft.com/office/drawing/2014/main" id="{F401F7E2-0BB9-5E49-929F-6ABDD837E544}"/>
                </a:ext>
              </a:extLst>
            </p:cNvPr>
            <p:cNvPicPr>
              <a:picLocks noChangeAspect="1"/>
            </p:cNvPicPr>
            <p:nvPr/>
          </p:nvPicPr>
          <p:blipFill>
            <a:blip r:embed="rId8"/>
            <a:stretch>
              <a:fillRect/>
            </a:stretch>
          </p:blipFill>
          <p:spPr>
            <a:xfrm>
              <a:off x="826905" y="2903349"/>
              <a:ext cx="1912648" cy="1432955"/>
            </a:xfrm>
            <a:prstGeom prst="rect">
              <a:avLst/>
            </a:prstGeom>
          </p:spPr>
        </p:pic>
        <p:pic>
          <p:nvPicPr>
            <p:cNvPr id="41" name="图片 40">
              <a:extLst>
                <a:ext uri="{FF2B5EF4-FFF2-40B4-BE49-F238E27FC236}">
                  <a16:creationId xmlns:a16="http://schemas.microsoft.com/office/drawing/2014/main" id="{2117C389-C34A-9244-B0A0-A1EE5CD3B9AB}"/>
                </a:ext>
              </a:extLst>
            </p:cNvPr>
            <p:cNvPicPr>
              <a:picLocks noChangeAspect="1"/>
            </p:cNvPicPr>
            <p:nvPr/>
          </p:nvPicPr>
          <p:blipFill>
            <a:blip r:embed="rId8"/>
            <a:stretch>
              <a:fillRect/>
            </a:stretch>
          </p:blipFill>
          <p:spPr>
            <a:xfrm>
              <a:off x="3550687" y="3083300"/>
              <a:ext cx="1257971" cy="942472"/>
            </a:xfrm>
            <a:prstGeom prst="rect">
              <a:avLst/>
            </a:prstGeom>
          </p:spPr>
        </p:pic>
        <p:sp>
          <p:nvSpPr>
            <p:cNvPr id="42" name="右箭头 41">
              <a:extLst>
                <a:ext uri="{FF2B5EF4-FFF2-40B4-BE49-F238E27FC236}">
                  <a16:creationId xmlns:a16="http://schemas.microsoft.com/office/drawing/2014/main" id="{50DAC074-DA2D-A444-8BD2-9ADBAC026A8C}"/>
                </a:ext>
              </a:extLst>
            </p:cNvPr>
            <p:cNvSpPr/>
            <p:nvPr/>
          </p:nvSpPr>
          <p:spPr>
            <a:xfrm>
              <a:off x="2806731" y="3486447"/>
              <a:ext cx="522514" cy="182880"/>
            </a:xfrm>
            <a:prstGeom prst="rightArrow">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3" name="右箭头 42">
              <a:extLst>
                <a:ext uri="{FF2B5EF4-FFF2-40B4-BE49-F238E27FC236}">
                  <a16:creationId xmlns:a16="http://schemas.microsoft.com/office/drawing/2014/main" id="{B921BA99-ED5F-0641-82A5-B483749128B9}"/>
                </a:ext>
              </a:extLst>
            </p:cNvPr>
            <p:cNvSpPr/>
            <p:nvPr/>
          </p:nvSpPr>
          <p:spPr>
            <a:xfrm>
              <a:off x="4949553" y="3471919"/>
              <a:ext cx="943291" cy="226364"/>
            </a:xfrm>
            <a:prstGeom prst="rightArrow">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4" name="下箭头 43">
              <a:extLst>
                <a:ext uri="{FF2B5EF4-FFF2-40B4-BE49-F238E27FC236}">
                  <a16:creationId xmlns:a16="http://schemas.microsoft.com/office/drawing/2014/main" id="{4170D5BF-482F-5542-AE07-C6412AE2890C}"/>
                </a:ext>
              </a:extLst>
            </p:cNvPr>
            <p:cNvSpPr/>
            <p:nvPr/>
          </p:nvSpPr>
          <p:spPr>
            <a:xfrm>
              <a:off x="4076387" y="2880858"/>
              <a:ext cx="138747" cy="153622"/>
            </a:xfrm>
            <a:prstGeom prst="downArrow">
              <a:avLst/>
            </a:prstGeom>
            <a:solidFill>
              <a:srgbClr val="2128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5" name="下箭头 44">
              <a:extLst>
                <a:ext uri="{FF2B5EF4-FFF2-40B4-BE49-F238E27FC236}">
                  <a16:creationId xmlns:a16="http://schemas.microsoft.com/office/drawing/2014/main" id="{EDC3CA46-5771-F54E-BF84-A1C46D2463EA}"/>
                </a:ext>
              </a:extLst>
            </p:cNvPr>
            <p:cNvSpPr/>
            <p:nvPr/>
          </p:nvSpPr>
          <p:spPr>
            <a:xfrm>
              <a:off x="4076386" y="4088028"/>
              <a:ext cx="138747" cy="153622"/>
            </a:xfrm>
            <a:prstGeom prst="downArrow">
              <a:avLst/>
            </a:prstGeom>
            <a:solidFill>
              <a:srgbClr val="2128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pic>
          <p:nvPicPr>
            <p:cNvPr id="47" name="图片 46">
              <a:extLst>
                <a:ext uri="{FF2B5EF4-FFF2-40B4-BE49-F238E27FC236}">
                  <a16:creationId xmlns:a16="http://schemas.microsoft.com/office/drawing/2014/main" id="{F96511BD-D7FD-C744-93F2-40D53F146479}"/>
                </a:ext>
              </a:extLst>
            </p:cNvPr>
            <p:cNvPicPr>
              <a:picLocks noChangeAspect="1"/>
            </p:cNvPicPr>
            <p:nvPr/>
          </p:nvPicPr>
          <p:blipFill>
            <a:blip r:embed="rId12"/>
            <a:stretch>
              <a:fillRect/>
            </a:stretch>
          </p:blipFill>
          <p:spPr>
            <a:xfrm>
              <a:off x="6038054" y="2964308"/>
              <a:ext cx="2449814" cy="1221917"/>
            </a:xfrm>
            <a:prstGeom prst="rect">
              <a:avLst/>
            </a:prstGeom>
          </p:spPr>
        </p:pic>
        <p:pic>
          <p:nvPicPr>
            <p:cNvPr id="48" name="图片 47">
              <a:extLst>
                <a:ext uri="{FF2B5EF4-FFF2-40B4-BE49-F238E27FC236}">
                  <a16:creationId xmlns:a16="http://schemas.microsoft.com/office/drawing/2014/main" id="{D66ADDB1-0CAD-3843-9FFF-8F59116A214F}"/>
                </a:ext>
              </a:extLst>
            </p:cNvPr>
            <p:cNvPicPr>
              <a:picLocks noChangeAspect="1"/>
            </p:cNvPicPr>
            <p:nvPr/>
          </p:nvPicPr>
          <p:blipFill rotWithShape="1">
            <a:blip r:embed="rId3"/>
            <a:srcRect l="32334" t="8823" r="37383" b="29136"/>
            <a:stretch/>
          </p:blipFill>
          <p:spPr>
            <a:xfrm>
              <a:off x="5222591" y="2969011"/>
              <a:ext cx="391663" cy="428400"/>
            </a:xfrm>
            <a:prstGeom prst="rect">
              <a:avLst/>
            </a:prstGeom>
            <a:ln w="28575">
              <a:solidFill>
                <a:srgbClr val="C00000"/>
              </a:solidFill>
              <a:prstDash val="dash"/>
            </a:ln>
          </p:spPr>
        </p:pic>
        <p:sp>
          <p:nvSpPr>
            <p:cNvPr id="49" name="圆角矩形 48">
              <a:extLst>
                <a:ext uri="{FF2B5EF4-FFF2-40B4-BE49-F238E27FC236}">
                  <a16:creationId xmlns:a16="http://schemas.microsoft.com/office/drawing/2014/main" id="{5DC2ADC7-CF89-124F-B1A3-CC46141AD708}"/>
                </a:ext>
              </a:extLst>
            </p:cNvPr>
            <p:cNvSpPr/>
            <p:nvPr/>
          </p:nvSpPr>
          <p:spPr>
            <a:xfrm>
              <a:off x="3463576" y="3058898"/>
              <a:ext cx="1403642" cy="995018"/>
            </a:xfrm>
            <a:prstGeom prst="roundRect">
              <a:avLst/>
            </a:prstGeom>
            <a:solidFill>
              <a:schemeClr val="tx1">
                <a:lumMod val="75000"/>
                <a:lumOff val="2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0" name="文本框 49">
              <a:extLst>
                <a:ext uri="{FF2B5EF4-FFF2-40B4-BE49-F238E27FC236}">
                  <a16:creationId xmlns:a16="http://schemas.microsoft.com/office/drawing/2014/main" id="{332A3722-2308-B74B-9D6E-FC27DD8092AD}"/>
                </a:ext>
              </a:extLst>
            </p:cNvPr>
            <p:cNvSpPr txBox="1"/>
            <p:nvPr/>
          </p:nvSpPr>
          <p:spPr>
            <a:xfrm>
              <a:off x="3825145" y="2452849"/>
              <a:ext cx="898498" cy="42801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输入</a:t>
              </a:r>
            </a:p>
          </p:txBody>
        </p:sp>
        <p:sp>
          <p:nvSpPr>
            <p:cNvPr id="51" name="文本框 50">
              <a:extLst>
                <a:ext uri="{FF2B5EF4-FFF2-40B4-BE49-F238E27FC236}">
                  <a16:creationId xmlns:a16="http://schemas.microsoft.com/office/drawing/2014/main" id="{B0A9AA32-128D-C244-966A-8D4BBCAF0325}"/>
                </a:ext>
              </a:extLst>
            </p:cNvPr>
            <p:cNvSpPr txBox="1"/>
            <p:nvPr/>
          </p:nvSpPr>
          <p:spPr>
            <a:xfrm>
              <a:off x="3825145" y="4181458"/>
              <a:ext cx="680503" cy="42801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输出</a:t>
              </a:r>
            </a:p>
          </p:txBody>
        </p:sp>
        <p:pic>
          <p:nvPicPr>
            <p:cNvPr id="52" name="图形 51" descr="搏动的心">
              <a:extLst>
                <a:ext uri="{FF2B5EF4-FFF2-40B4-BE49-F238E27FC236}">
                  <a16:creationId xmlns:a16="http://schemas.microsoft.com/office/drawing/2014/main" id="{6833494F-3218-894C-AD02-8ADEE35917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2004" y="2796190"/>
              <a:ext cx="345640" cy="345640"/>
            </a:xfrm>
            <a:prstGeom prst="rect">
              <a:avLst/>
            </a:prstGeom>
          </p:spPr>
        </p:pic>
      </p:grpSp>
      <p:sp>
        <p:nvSpPr>
          <p:cNvPr id="53" name="文本框 52">
            <a:extLst>
              <a:ext uri="{FF2B5EF4-FFF2-40B4-BE49-F238E27FC236}">
                <a16:creationId xmlns:a16="http://schemas.microsoft.com/office/drawing/2014/main" id="{C82D12B9-855C-C046-9D2B-6D332323F358}"/>
              </a:ext>
            </a:extLst>
          </p:cNvPr>
          <p:cNvSpPr txBox="1"/>
          <p:nvPr/>
        </p:nvSpPr>
        <p:spPr>
          <a:xfrm>
            <a:off x="2967060" y="980728"/>
            <a:ext cx="2355627" cy="369332"/>
          </a:xfrm>
          <a:prstGeom prst="rect">
            <a:avLst/>
          </a:prstGeom>
          <a:noFill/>
        </p:spPr>
        <p:txBody>
          <a:bodyPr wrap="square" rtlCol="0">
            <a:spAutoFit/>
          </a:bodyPr>
          <a:lstStyle/>
          <a:p>
            <a:r>
              <a:rPr lang="zh-CN" altLang="en-US" sz="1800" b="1" dirty="0">
                <a:latin typeface="Microsoft YaHei" panose="020B0503020204020204" pitchFamily="34" charset="-122"/>
                <a:ea typeface="Microsoft YaHei" panose="020B0503020204020204" pitchFamily="34" charset="-122"/>
              </a:rPr>
              <a:t>模型微调</a:t>
            </a:r>
          </a:p>
        </p:txBody>
      </p:sp>
      <p:sp>
        <p:nvSpPr>
          <p:cNvPr id="54" name="文本框 53">
            <a:extLst>
              <a:ext uri="{FF2B5EF4-FFF2-40B4-BE49-F238E27FC236}">
                <a16:creationId xmlns:a16="http://schemas.microsoft.com/office/drawing/2014/main" id="{099C9DA6-72D3-F44E-BB73-B9C19C502FBA}"/>
              </a:ext>
            </a:extLst>
          </p:cNvPr>
          <p:cNvSpPr txBox="1"/>
          <p:nvPr/>
        </p:nvSpPr>
        <p:spPr>
          <a:xfrm>
            <a:off x="8178821" y="1003715"/>
            <a:ext cx="2355627" cy="369332"/>
          </a:xfrm>
          <a:prstGeom prst="rect">
            <a:avLst/>
          </a:prstGeom>
          <a:noFill/>
        </p:spPr>
        <p:txBody>
          <a:bodyPr wrap="square" rtlCol="0">
            <a:spAutoFit/>
          </a:bodyPr>
          <a:lstStyle/>
          <a:p>
            <a:r>
              <a:rPr lang="zh-CN" altLang="en-US" b="1" dirty="0">
                <a:latin typeface="Microsoft YaHei" panose="020B0503020204020204" pitchFamily="34" charset="-122"/>
                <a:ea typeface="Microsoft YaHei" panose="020B0503020204020204" pitchFamily="34" charset="-122"/>
              </a:rPr>
              <a:t>模型剪枝</a:t>
            </a:r>
            <a:endParaRPr lang="zh-CN" altLang="en-US" sz="1800" b="1" dirty="0">
              <a:latin typeface="Microsoft YaHei" panose="020B0503020204020204" pitchFamily="34" charset="-122"/>
              <a:ea typeface="Microsoft YaHei" panose="020B0503020204020204" pitchFamily="34" charset="-122"/>
            </a:endParaRPr>
          </a:p>
        </p:txBody>
      </p:sp>
      <p:sp>
        <p:nvSpPr>
          <p:cNvPr id="55" name="文本框 54">
            <a:extLst>
              <a:ext uri="{FF2B5EF4-FFF2-40B4-BE49-F238E27FC236}">
                <a16:creationId xmlns:a16="http://schemas.microsoft.com/office/drawing/2014/main" id="{91203F26-3021-1441-94A0-08B412183272}"/>
              </a:ext>
            </a:extLst>
          </p:cNvPr>
          <p:cNvSpPr txBox="1"/>
          <p:nvPr/>
        </p:nvSpPr>
        <p:spPr>
          <a:xfrm>
            <a:off x="6172288" y="3501008"/>
            <a:ext cx="2355627" cy="369332"/>
          </a:xfrm>
          <a:prstGeom prst="rect">
            <a:avLst/>
          </a:prstGeom>
          <a:noFill/>
        </p:spPr>
        <p:txBody>
          <a:bodyPr wrap="square" rtlCol="0">
            <a:spAutoFit/>
          </a:bodyPr>
          <a:lstStyle/>
          <a:p>
            <a:r>
              <a:rPr lang="zh-CN" altLang="en-US" sz="1800" b="1" dirty="0">
                <a:latin typeface="Microsoft YaHei" panose="020B0503020204020204" pitchFamily="34" charset="-122"/>
                <a:ea typeface="Microsoft YaHei" panose="020B0503020204020204" pitchFamily="34" charset="-122"/>
              </a:rPr>
              <a:t>模型窃取攻击</a:t>
            </a:r>
          </a:p>
        </p:txBody>
      </p:sp>
      <p:cxnSp>
        <p:nvCxnSpPr>
          <p:cNvPr id="7" name="直线连接符 6">
            <a:extLst>
              <a:ext uri="{FF2B5EF4-FFF2-40B4-BE49-F238E27FC236}">
                <a16:creationId xmlns:a16="http://schemas.microsoft.com/office/drawing/2014/main" id="{1C11C27D-15C2-9D45-9825-13DF60A7E93D}"/>
              </a:ext>
            </a:extLst>
          </p:cNvPr>
          <p:cNvCxnSpPr/>
          <p:nvPr/>
        </p:nvCxnSpPr>
        <p:spPr>
          <a:xfrm>
            <a:off x="793023" y="3150298"/>
            <a:ext cx="10192435" cy="0"/>
          </a:xfrm>
          <a:prstGeom prst="line">
            <a:avLst/>
          </a:prstGeom>
          <a:ln w="38100">
            <a:solidFill>
              <a:schemeClr val="accent1">
                <a:alpha val="50207"/>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0E8F6967-8473-6E57-D7D0-19B252438D0A}"/>
              </a:ext>
            </a:extLst>
          </p:cNvPr>
          <p:cNvSpPr txBox="1"/>
          <p:nvPr/>
        </p:nvSpPr>
        <p:spPr>
          <a:xfrm>
            <a:off x="437045" y="5834731"/>
            <a:ext cx="11965093" cy="461665"/>
          </a:xfrm>
          <a:prstGeom prst="rect">
            <a:avLst/>
          </a:prstGeom>
          <a:noFill/>
        </p:spPr>
        <p:txBody>
          <a:bodyPr wrap="square" rtlCol="0">
            <a:spAutoFit/>
          </a:bodyPr>
          <a:lstStyle/>
          <a:p>
            <a:r>
              <a:rPr lang="en-AU" altLang="zh-CN" sz="1200" i="1" dirty="0">
                <a:latin typeface="Microsoft YaHei" panose="020B0503020204020204" pitchFamily="34" charset="-122"/>
                <a:ea typeface="Microsoft YaHei" panose="020B0503020204020204" pitchFamily="34" charset="-122"/>
              </a:rPr>
              <a:t>Stealing machine learning models via prediction APIs</a:t>
            </a:r>
            <a:r>
              <a:rPr lang="en-US" altLang="zh-CN" sz="1200" i="1" dirty="0">
                <a:latin typeface="Microsoft YaHei" panose="020B0503020204020204" pitchFamily="34" charset="-122"/>
                <a:ea typeface="Microsoft YaHei" panose="020B0503020204020204" pitchFamily="34" charset="-122"/>
              </a:rPr>
              <a:t>,</a:t>
            </a:r>
            <a:r>
              <a:rPr lang="zh-CN" altLang="en-US" sz="1200" i="1" dirty="0">
                <a:latin typeface="Microsoft YaHei" panose="020B0503020204020204" pitchFamily="34" charset="-122"/>
                <a:ea typeface="Microsoft YaHei" panose="020B0503020204020204" pitchFamily="34" charset="-122"/>
              </a:rPr>
              <a:t> </a:t>
            </a:r>
            <a:r>
              <a:rPr lang="en-AU" altLang="zh-CN" sz="1200" i="1" dirty="0">
                <a:latin typeface="Microsoft YaHei" panose="020B0503020204020204" pitchFamily="34" charset="-122"/>
                <a:ea typeface="Microsoft YaHei" panose="020B0503020204020204" pitchFamily="34" charset="-122"/>
              </a:rPr>
              <a:t>USENIX Security,</a:t>
            </a:r>
            <a:r>
              <a:rPr lang="zh-CN" altLang="en-US" sz="1200" i="1" dirty="0">
                <a:latin typeface="Microsoft YaHei" panose="020B0503020204020204" pitchFamily="34" charset="-122"/>
                <a:ea typeface="Microsoft YaHei" panose="020B0503020204020204" pitchFamily="34" charset="-122"/>
              </a:rPr>
              <a:t> </a:t>
            </a:r>
            <a:r>
              <a:rPr lang="en-US" altLang="zh-CN" sz="1200" i="1" dirty="0">
                <a:latin typeface="Microsoft YaHei" panose="020B0503020204020204" pitchFamily="34" charset="-122"/>
                <a:ea typeface="Microsoft YaHei" panose="020B0503020204020204" pitchFamily="34" charset="-122"/>
              </a:rPr>
              <a:t>2016;</a:t>
            </a:r>
            <a:r>
              <a:rPr lang="zh-CN" altLang="en-US" sz="1200" i="1" dirty="0">
                <a:latin typeface="Microsoft YaHei" panose="020B0503020204020204" pitchFamily="34" charset="-122"/>
                <a:ea typeface="Microsoft YaHei" panose="020B0503020204020204" pitchFamily="34" charset="-122"/>
              </a:rPr>
              <a:t> </a:t>
            </a:r>
            <a:r>
              <a:rPr lang="en-AU" altLang="zh-CN" sz="1200" i="1" dirty="0">
                <a:latin typeface="Microsoft YaHei" panose="020B0503020204020204" pitchFamily="34" charset="-122"/>
                <a:ea typeface="Microsoft YaHei" panose="020B0503020204020204" pitchFamily="34" charset="-122"/>
              </a:rPr>
              <a:t>Practical black-box attacks against machine learning</a:t>
            </a:r>
            <a:r>
              <a:rPr lang="en-US" altLang="zh-CN" sz="1200" i="1" dirty="0">
                <a:latin typeface="Microsoft YaHei" panose="020B0503020204020204" pitchFamily="34" charset="-122"/>
                <a:ea typeface="Microsoft YaHei" panose="020B0503020204020204" pitchFamily="34" charset="-122"/>
              </a:rPr>
              <a:t>,</a:t>
            </a:r>
            <a:r>
              <a:rPr lang="zh-CN" altLang="en-US" sz="1200" i="1" dirty="0">
                <a:latin typeface="Microsoft YaHei" panose="020B0503020204020204" pitchFamily="34" charset="-122"/>
                <a:ea typeface="Microsoft YaHei" panose="020B0503020204020204" pitchFamily="34" charset="-122"/>
              </a:rPr>
              <a:t> </a:t>
            </a:r>
            <a:r>
              <a:rPr lang="en-AU" altLang="zh-CN" sz="1200" i="1" dirty="0">
                <a:latin typeface="Microsoft YaHei" panose="020B0503020204020204" pitchFamily="34" charset="-122"/>
                <a:ea typeface="Microsoft YaHei" panose="020B0503020204020204" pitchFamily="34" charset="-122"/>
              </a:rPr>
              <a:t>ASIACCS</a:t>
            </a:r>
            <a:r>
              <a:rPr lang="en-US" altLang="zh-CN" sz="1200" i="1" dirty="0">
                <a:latin typeface="Microsoft YaHei" panose="020B0503020204020204" pitchFamily="34" charset="-122"/>
                <a:ea typeface="Microsoft YaHei" panose="020B0503020204020204" pitchFamily="34" charset="-122"/>
              </a:rPr>
              <a:t>,</a:t>
            </a:r>
            <a:r>
              <a:rPr lang="zh-CN" altLang="en-US" sz="1200" i="1" dirty="0">
                <a:latin typeface="Microsoft YaHei" panose="020B0503020204020204" pitchFamily="34" charset="-122"/>
                <a:ea typeface="Microsoft YaHei" panose="020B0503020204020204" pitchFamily="34" charset="-122"/>
              </a:rPr>
              <a:t> </a:t>
            </a:r>
            <a:r>
              <a:rPr lang="en-US" altLang="zh-CN" sz="1200" i="1" dirty="0">
                <a:latin typeface="Microsoft YaHei" panose="020B0503020204020204" pitchFamily="34" charset="-122"/>
                <a:ea typeface="Microsoft YaHei" panose="020B0503020204020204" pitchFamily="34" charset="-122"/>
              </a:rPr>
              <a:t>2017;</a:t>
            </a:r>
            <a:r>
              <a:rPr lang="zh-CN" altLang="en-US" sz="1200" i="1" dirty="0">
                <a:latin typeface="Microsoft YaHei" panose="020B0503020204020204" pitchFamily="34" charset="-122"/>
                <a:ea typeface="Microsoft YaHei" panose="020B0503020204020204" pitchFamily="34" charset="-122"/>
              </a:rPr>
              <a:t> </a:t>
            </a:r>
            <a:r>
              <a:rPr kumimoji="1" lang="en-AU" altLang="zh-CN" sz="1200" i="1" dirty="0">
                <a:latin typeface="Microsoft YaHei" panose="020B0503020204020204" pitchFamily="34" charset="-122"/>
                <a:ea typeface="Microsoft YaHei" panose="020B0503020204020204" pitchFamily="34" charset="-122"/>
              </a:rPr>
              <a:t>Knockoff nets: Stealing functionality of black-box models</a:t>
            </a:r>
            <a:r>
              <a:rPr kumimoji="1" lang="en-US" altLang="zh-CN" sz="1200" i="1" dirty="0">
                <a:latin typeface="Microsoft YaHei" panose="020B0503020204020204" pitchFamily="34" charset="-122"/>
                <a:ea typeface="Microsoft YaHei" panose="020B0503020204020204" pitchFamily="34" charset="-122"/>
              </a:rPr>
              <a:t>,</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CVPR,</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2019;</a:t>
            </a:r>
            <a:r>
              <a:rPr kumimoji="1" lang="zh-CN" altLang="en-US" sz="1200" i="1" dirty="0">
                <a:latin typeface="Microsoft YaHei" panose="020B0503020204020204" pitchFamily="34" charset="-122"/>
                <a:ea typeface="Microsoft YaHei" panose="020B0503020204020204" pitchFamily="34" charset="-122"/>
              </a:rPr>
              <a:t> </a:t>
            </a:r>
            <a:r>
              <a:rPr kumimoji="1" lang="en-AU" altLang="zh-CN" sz="1200" i="1" dirty="0">
                <a:latin typeface="Microsoft YaHei" panose="020B0503020204020204" pitchFamily="34" charset="-122"/>
                <a:ea typeface="Microsoft YaHei" panose="020B0503020204020204" pitchFamily="34" charset="-122"/>
              </a:rPr>
              <a:t>Maze: Data-free model stealing attack using zeroth-order gradient estimation</a:t>
            </a:r>
            <a:r>
              <a:rPr kumimoji="1" lang="en-US" altLang="zh-CN" sz="1200" i="1" dirty="0">
                <a:latin typeface="Microsoft YaHei" panose="020B0503020204020204" pitchFamily="34" charset="-122"/>
                <a:ea typeface="Microsoft YaHei" panose="020B0503020204020204" pitchFamily="34" charset="-122"/>
              </a:rPr>
              <a:t>,</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CVPR,</a:t>
            </a:r>
            <a:r>
              <a:rPr kumimoji="1" lang="zh-CN" altLang="en-US" sz="1200" i="1" dirty="0">
                <a:latin typeface="Microsoft YaHei" panose="020B0503020204020204" pitchFamily="34" charset="-122"/>
                <a:ea typeface="Microsoft YaHei" panose="020B0503020204020204" pitchFamily="34" charset="-122"/>
              </a:rPr>
              <a:t> </a:t>
            </a:r>
            <a:r>
              <a:rPr kumimoji="1" lang="en-US" altLang="zh-CN" sz="1200" i="1" dirty="0">
                <a:latin typeface="Microsoft YaHei" panose="020B0503020204020204" pitchFamily="34" charset="-122"/>
                <a:ea typeface="Microsoft YaHei" panose="020B0503020204020204" pitchFamily="34" charset="-122"/>
              </a:rPr>
              <a:t>2021;</a:t>
            </a:r>
            <a:endParaRPr kumimoji="1" lang="en-AU" altLang="zh-CN" sz="1200" i="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3783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版权保护的目标</a:t>
            </a:r>
          </a:p>
        </p:txBody>
      </p:sp>
      <p:sp>
        <p:nvSpPr>
          <p:cNvPr id="15" name="文本框 14">
            <a:extLst>
              <a:ext uri="{FF2B5EF4-FFF2-40B4-BE49-F238E27FC236}">
                <a16:creationId xmlns:a16="http://schemas.microsoft.com/office/drawing/2014/main" id="{E7F6E735-9D31-B344-9D3F-24B10A0665A4}"/>
              </a:ext>
            </a:extLst>
          </p:cNvPr>
          <p:cNvSpPr txBox="1"/>
          <p:nvPr/>
        </p:nvSpPr>
        <p:spPr>
          <a:xfrm>
            <a:off x="1602029" y="4542100"/>
            <a:ext cx="3562789" cy="707886"/>
          </a:xfrm>
          <a:prstGeom prst="rect">
            <a:avLst/>
          </a:prstGeom>
          <a:noFill/>
        </p:spPr>
        <p:txBody>
          <a:bodyPr wrap="square">
            <a:spAutoFit/>
          </a:bodyPr>
          <a:lstStyle/>
          <a:p>
            <a:pPr marL="342900" indent="-342900">
              <a:lnSpc>
                <a:spcPct val="100000"/>
              </a:lnSpc>
              <a:buFont typeface="Wingdings" pitchFamily="2" charset="2"/>
              <a:buChar char="Ø"/>
            </a:pPr>
            <a:r>
              <a:rPr lang="zh-CN" altLang="en-US" sz="2000" dirty="0">
                <a:latin typeface="Microsoft YaHei" panose="020B0503020204020204" pitchFamily="34" charset="-122"/>
                <a:ea typeface="Microsoft YaHei" panose="020B0503020204020204" pitchFamily="34" charset="-122"/>
              </a:rPr>
              <a:t>准确识别出窃取模型</a:t>
            </a:r>
            <a:r>
              <a:rPr lang="en-US" altLang="zh-CN" sz="2000" dirty="0">
                <a:latin typeface="Microsoft YaHei" panose="020B0503020204020204" pitchFamily="34" charset="-122"/>
                <a:ea typeface="Microsoft YaHei" panose="020B0503020204020204" pitchFamily="34" charset="-122"/>
              </a:rPr>
              <a:t> (copy)</a:t>
            </a:r>
          </a:p>
          <a:p>
            <a:pPr marL="342900" indent="-342900">
              <a:lnSpc>
                <a:spcPct val="100000"/>
              </a:lnSpc>
              <a:buFont typeface="Wingdings" pitchFamily="2" charset="2"/>
              <a:buChar char="Ø"/>
            </a:pPr>
            <a:r>
              <a:rPr lang="zh-CN" altLang="en-US" sz="2000" dirty="0">
                <a:latin typeface="Microsoft YaHei" panose="020B0503020204020204" pitchFamily="34" charset="-122"/>
                <a:ea typeface="Microsoft YaHei" panose="020B0503020204020204" pitchFamily="34" charset="-122"/>
              </a:rPr>
              <a:t>尽可能高效、鲁棒</a:t>
            </a:r>
            <a:endParaRPr lang="en-US" altLang="zh-CN" sz="2000"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B6AD5DDE-26B3-7041-877E-F57A0EF68292}"/>
              </a:ext>
            </a:extLst>
          </p:cNvPr>
          <p:cNvSpPr txBox="1"/>
          <p:nvPr/>
        </p:nvSpPr>
        <p:spPr>
          <a:xfrm>
            <a:off x="5164818" y="2368451"/>
            <a:ext cx="1803197" cy="400110"/>
          </a:xfrm>
          <a:prstGeom prst="rect">
            <a:avLst/>
          </a:prstGeom>
          <a:noFill/>
        </p:spPr>
        <p:txBody>
          <a:bodyPr wrap="square">
            <a:spAutoFit/>
          </a:bodyPr>
          <a:lstStyle/>
          <a:p>
            <a:pPr>
              <a:lnSpc>
                <a:spcPct val="100000"/>
              </a:lnSpc>
            </a:pPr>
            <a:r>
              <a:rPr lang="en-US" altLang="zh-CN" sz="2000" dirty="0">
                <a:latin typeface="Microsoft YaHei" panose="020B0503020204020204" pitchFamily="34" charset="-122"/>
                <a:ea typeface="Microsoft YaHei" panose="020B0503020204020204" pitchFamily="34" charset="-122"/>
              </a:rPr>
              <a:t>Copy, Right? </a:t>
            </a:r>
          </a:p>
        </p:txBody>
      </p:sp>
      <p:sp>
        <p:nvSpPr>
          <p:cNvPr id="24" name="右箭头 23">
            <a:extLst>
              <a:ext uri="{FF2B5EF4-FFF2-40B4-BE49-F238E27FC236}">
                <a16:creationId xmlns:a16="http://schemas.microsoft.com/office/drawing/2014/main" id="{0D22C60B-C4EC-D04D-944B-7B6453A7BB01}"/>
              </a:ext>
            </a:extLst>
          </p:cNvPr>
          <p:cNvSpPr/>
          <p:nvPr/>
        </p:nvSpPr>
        <p:spPr>
          <a:xfrm>
            <a:off x="5164818" y="2793145"/>
            <a:ext cx="1658251" cy="2636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pic>
        <p:nvPicPr>
          <p:cNvPr id="25" name="图片 24">
            <a:extLst>
              <a:ext uri="{FF2B5EF4-FFF2-40B4-BE49-F238E27FC236}">
                <a16:creationId xmlns:a16="http://schemas.microsoft.com/office/drawing/2014/main" id="{A9FBAA4B-4EC5-1F46-9BA9-01A21D6F99AE}"/>
              </a:ext>
            </a:extLst>
          </p:cNvPr>
          <p:cNvPicPr>
            <a:picLocks noChangeAspect="1"/>
          </p:cNvPicPr>
          <p:nvPr/>
        </p:nvPicPr>
        <p:blipFill rotWithShape="1">
          <a:blip r:embed="rId3">
            <a:extLst>
              <a:ext uri="{28A0092B-C50C-407E-A947-70E740481C1C}">
                <a14:useLocalDpi xmlns:a14="http://schemas.microsoft.com/office/drawing/2010/main" val="0"/>
              </a:ext>
            </a:extLst>
          </a:blip>
          <a:srcRect l="2312" t="17329" r="56203" b="3790"/>
          <a:stretch/>
        </p:blipFill>
        <p:spPr>
          <a:xfrm>
            <a:off x="2447186" y="2181586"/>
            <a:ext cx="1387165" cy="1750393"/>
          </a:xfrm>
          <a:prstGeom prst="rect">
            <a:avLst/>
          </a:prstGeom>
        </p:spPr>
      </p:pic>
      <p:pic>
        <p:nvPicPr>
          <p:cNvPr id="26" name="图片 25">
            <a:extLst>
              <a:ext uri="{FF2B5EF4-FFF2-40B4-BE49-F238E27FC236}">
                <a16:creationId xmlns:a16="http://schemas.microsoft.com/office/drawing/2014/main" id="{3AA04B8B-C763-1244-9A97-EFDADDF427D5}"/>
              </a:ext>
            </a:extLst>
          </p:cNvPr>
          <p:cNvPicPr>
            <a:picLocks noChangeAspect="1"/>
          </p:cNvPicPr>
          <p:nvPr/>
        </p:nvPicPr>
        <p:blipFill rotWithShape="1">
          <a:blip r:embed="rId4" cstate="print">
            <a:alphaModFix amt="76000"/>
            <a:extLst>
              <a:ext uri="{28A0092B-C50C-407E-A947-70E740481C1C}">
                <a14:useLocalDpi xmlns:a14="http://schemas.microsoft.com/office/drawing/2010/main" val="0"/>
              </a:ext>
            </a:extLst>
          </a:blip>
          <a:srcRect t="11055" b="31728"/>
          <a:stretch/>
        </p:blipFill>
        <p:spPr>
          <a:xfrm>
            <a:off x="4947749" y="3105950"/>
            <a:ext cx="2092388" cy="1197213"/>
          </a:xfrm>
          <a:prstGeom prst="rect">
            <a:avLst/>
          </a:prstGeom>
          <a:effectLst>
            <a:outerShdw blurRad="50800" dist="50800" dir="5400000" algn="ctr" rotWithShape="0">
              <a:schemeClr val="bg1">
                <a:alpha val="0"/>
              </a:schemeClr>
            </a:outerShdw>
          </a:effectLst>
        </p:spPr>
      </p:pic>
      <p:pic>
        <p:nvPicPr>
          <p:cNvPr id="27" name="图片 26">
            <a:extLst>
              <a:ext uri="{FF2B5EF4-FFF2-40B4-BE49-F238E27FC236}">
                <a16:creationId xmlns:a16="http://schemas.microsoft.com/office/drawing/2014/main" id="{EC644C72-6DE4-E44D-B8B2-195AB8D75EAB}"/>
              </a:ext>
            </a:extLst>
          </p:cNvPr>
          <p:cNvPicPr>
            <a:picLocks noChangeAspect="1"/>
          </p:cNvPicPr>
          <p:nvPr/>
        </p:nvPicPr>
        <p:blipFill rotWithShape="1">
          <a:blip r:embed="rId3">
            <a:extLst>
              <a:ext uri="{28A0092B-C50C-407E-A947-70E740481C1C}">
                <a14:useLocalDpi xmlns:a14="http://schemas.microsoft.com/office/drawing/2010/main" val="0"/>
              </a:ext>
            </a:extLst>
          </a:blip>
          <a:srcRect l="50891" t="28833" r="3701" b="3791"/>
          <a:stretch/>
        </p:blipFill>
        <p:spPr>
          <a:xfrm>
            <a:off x="8153535" y="2380183"/>
            <a:ext cx="1713537" cy="1687348"/>
          </a:xfrm>
          <a:prstGeom prst="rect">
            <a:avLst/>
          </a:prstGeom>
        </p:spPr>
      </p:pic>
      <p:sp>
        <p:nvSpPr>
          <p:cNvPr id="2" name="文本框 1">
            <a:extLst>
              <a:ext uri="{FF2B5EF4-FFF2-40B4-BE49-F238E27FC236}">
                <a16:creationId xmlns:a16="http://schemas.microsoft.com/office/drawing/2014/main" id="{33D8FFA6-A369-1B41-9023-AC9ED9D204EC}"/>
              </a:ext>
            </a:extLst>
          </p:cNvPr>
          <p:cNvSpPr txBox="1"/>
          <p:nvPr/>
        </p:nvSpPr>
        <p:spPr>
          <a:xfrm>
            <a:off x="5132168" y="1977089"/>
            <a:ext cx="1752403" cy="400110"/>
          </a:xfrm>
          <a:prstGeom prst="rect">
            <a:avLst/>
          </a:prstGeom>
          <a:noFill/>
        </p:spPr>
        <p:txBody>
          <a:bodyPr wrap="none" rtlCol="0">
            <a:spAutoFit/>
          </a:bodyPr>
          <a:lstStyle/>
          <a:p>
            <a:r>
              <a:rPr kumimoji="1" lang="zh-CN" altLang="en-US" sz="2000" b="1" dirty="0">
                <a:solidFill>
                  <a:srgbClr val="C00000"/>
                </a:solidFill>
                <a:latin typeface="Microsoft YaHei" panose="020B0503020204020204" pitchFamily="34" charset="-122"/>
                <a:ea typeface="Microsoft YaHei" panose="020B0503020204020204" pitchFamily="34" charset="-122"/>
              </a:rPr>
              <a:t>模型版权识别</a:t>
            </a:r>
          </a:p>
        </p:txBody>
      </p:sp>
      <p:sp>
        <p:nvSpPr>
          <p:cNvPr id="10" name="文本框 9">
            <a:extLst>
              <a:ext uri="{FF2B5EF4-FFF2-40B4-BE49-F238E27FC236}">
                <a16:creationId xmlns:a16="http://schemas.microsoft.com/office/drawing/2014/main" id="{9CA0B649-A295-6A4E-8B7A-464F25E806AC}"/>
              </a:ext>
            </a:extLst>
          </p:cNvPr>
          <p:cNvSpPr txBox="1"/>
          <p:nvPr/>
        </p:nvSpPr>
        <p:spPr>
          <a:xfrm>
            <a:off x="7708314" y="4542100"/>
            <a:ext cx="3378786" cy="707886"/>
          </a:xfrm>
          <a:prstGeom prst="rect">
            <a:avLst/>
          </a:prstGeom>
          <a:noFill/>
        </p:spPr>
        <p:txBody>
          <a:bodyPr wrap="square">
            <a:spAutoFit/>
          </a:bodyPr>
          <a:lstStyle/>
          <a:p>
            <a:pPr marL="342900" indent="-342900">
              <a:lnSpc>
                <a:spcPct val="100000"/>
              </a:lnSpc>
              <a:buFont typeface="Wingdings" pitchFamily="2" charset="2"/>
              <a:buChar char="Ø"/>
            </a:pPr>
            <a:r>
              <a:rPr lang="zh-CN" altLang="en-US" sz="2000" dirty="0">
                <a:latin typeface="Microsoft YaHei" panose="020B0503020204020204" pitchFamily="34" charset="-122"/>
                <a:ea typeface="Microsoft YaHei" panose="020B0503020204020204" pitchFamily="34" charset="-122"/>
              </a:rPr>
              <a:t>尽可能保持模型性能</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00000"/>
              </a:lnSpc>
              <a:buFont typeface="Wingdings" pitchFamily="2" charset="2"/>
              <a:buChar char="Ø"/>
            </a:pPr>
            <a:r>
              <a:rPr lang="zh-CN" altLang="en-US" sz="2000" dirty="0">
                <a:latin typeface="Microsoft YaHei" panose="020B0503020204020204" pitchFamily="34" charset="-122"/>
                <a:ea typeface="Microsoft YaHei" panose="020B0503020204020204" pitchFamily="34" charset="-122"/>
              </a:rPr>
              <a:t>不希望被发现</a:t>
            </a:r>
            <a:r>
              <a:rPr lang="en-US" altLang="zh-CN" sz="2000" dirty="0">
                <a:latin typeface="Microsoft YaHei" panose="020B0503020204020204" pitchFamily="34" charset="-122"/>
                <a:ea typeface="Microsoft YaHei" panose="020B0503020204020204" pitchFamily="34" charset="-122"/>
              </a:rPr>
              <a:t> (not copy)</a:t>
            </a:r>
          </a:p>
        </p:txBody>
      </p:sp>
    </p:spTree>
    <p:extLst>
      <p:ext uri="{BB962C8B-B14F-4D97-AF65-F5344CB8AC3E}">
        <p14:creationId xmlns:p14="http://schemas.microsoft.com/office/powerpoint/2010/main" val="2596323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版权保护的两个阶段</a:t>
            </a:r>
          </a:p>
        </p:txBody>
      </p:sp>
      <p:sp>
        <p:nvSpPr>
          <p:cNvPr id="3" name="文本框 2">
            <a:extLst>
              <a:ext uri="{FF2B5EF4-FFF2-40B4-BE49-F238E27FC236}">
                <a16:creationId xmlns:a16="http://schemas.microsoft.com/office/drawing/2014/main" id="{EB07B60D-41AC-67DB-190B-B83F90CFB913}"/>
              </a:ext>
            </a:extLst>
          </p:cNvPr>
          <p:cNvSpPr txBox="1"/>
          <p:nvPr/>
        </p:nvSpPr>
        <p:spPr>
          <a:xfrm>
            <a:off x="1763927" y="1498459"/>
            <a:ext cx="2696572" cy="400110"/>
          </a:xfrm>
          <a:prstGeom prst="rect">
            <a:avLst/>
          </a:prstGeom>
          <a:noFill/>
        </p:spPr>
        <p:txBody>
          <a:bodyPr wrap="none" rtlCol="0">
            <a:spAutoFit/>
          </a:bodyPr>
          <a:lstStyle/>
          <a:p>
            <a:pPr algn="ctr"/>
            <a:r>
              <a:rPr kumimoji="1" lang="en-US" altLang="zh-CN" sz="2000" b="1" dirty="0"/>
              <a:t>The</a:t>
            </a:r>
            <a:r>
              <a:rPr kumimoji="1" lang="zh-CN" altLang="en-US" sz="2000" b="1" dirty="0"/>
              <a:t> </a:t>
            </a:r>
            <a:r>
              <a:rPr kumimoji="1" lang="en-US" altLang="zh-CN" sz="2000" b="1" dirty="0"/>
              <a:t>same</a:t>
            </a:r>
            <a:r>
              <a:rPr kumimoji="1" lang="zh-CN" altLang="en-US" sz="2000" b="1" dirty="0"/>
              <a:t> </a:t>
            </a:r>
            <a:r>
              <a:rPr kumimoji="1" lang="en-US" altLang="zh-CN" sz="2000" b="1" dirty="0"/>
              <a:t>model?</a:t>
            </a:r>
            <a:endParaRPr kumimoji="1" lang="zh-CN" altLang="en-US" sz="2000" b="1" dirty="0">
              <a:solidFill>
                <a:srgbClr val="C00000"/>
              </a:solidFill>
            </a:endParaRPr>
          </a:p>
        </p:txBody>
      </p:sp>
      <p:grpSp>
        <p:nvGrpSpPr>
          <p:cNvPr id="7" name="组合 6">
            <a:extLst>
              <a:ext uri="{FF2B5EF4-FFF2-40B4-BE49-F238E27FC236}">
                <a16:creationId xmlns:a16="http://schemas.microsoft.com/office/drawing/2014/main" id="{933523EF-7628-5284-DF64-33B608D3D40B}"/>
              </a:ext>
            </a:extLst>
          </p:cNvPr>
          <p:cNvGrpSpPr/>
          <p:nvPr/>
        </p:nvGrpSpPr>
        <p:grpSpPr>
          <a:xfrm>
            <a:off x="3543942" y="2235555"/>
            <a:ext cx="2160217" cy="2129549"/>
            <a:chOff x="4441219" y="850484"/>
            <a:chExt cx="1133333" cy="1278411"/>
          </a:xfrm>
        </p:grpSpPr>
        <p:sp>
          <p:nvSpPr>
            <p:cNvPr id="8" name="Rectangle 68">
              <a:extLst>
                <a:ext uri="{FF2B5EF4-FFF2-40B4-BE49-F238E27FC236}">
                  <a16:creationId xmlns:a16="http://schemas.microsoft.com/office/drawing/2014/main" id="{F9DF4FD2-FF32-2622-0728-705F29E4165F}"/>
                </a:ext>
              </a:extLst>
            </p:cNvPr>
            <p:cNvSpPr/>
            <p:nvPr/>
          </p:nvSpPr>
          <p:spPr>
            <a:xfrm>
              <a:off x="4441219" y="850484"/>
              <a:ext cx="1133333" cy="1278411"/>
            </a:xfrm>
            <a:prstGeom prst="rect">
              <a:avLst/>
            </a:prstGeom>
            <a:solidFill>
              <a:schemeClr val="bg1"/>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en-AU" sz="1001" b="1" dirty="0">
                <a:solidFill>
                  <a:schemeClr val="accent1"/>
                </a:solidFill>
                <a:latin typeface="宋体" panose="02010600030101010101" pitchFamily="2" charset="-122"/>
                <a:ea typeface="宋体" panose="02010600030101010101" pitchFamily="2" charset="-122"/>
              </a:endParaRPr>
            </a:p>
          </p:txBody>
        </p:sp>
        <p:sp>
          <p:nvSpPr>
            <p:cNvPr id="9" name="立方体 8">
              <a:extLst>
                <a:ext uri="{FF2B5EF4-FFF2-40B4-BE49-F238E27FC236}">
                  <a16:creationId xmlns:a16="http://schemas.microsoft.com/office/drawing/2014/main" id="{B9394BBB-2947-ACB2-6C4B-5E28D2D62877}"/>
                </a:ext>
              </a:extLst>
            </p:cNvPr>
            <p:cNvSpPr/>
            <p:nvPr/>
          </p:nvSpPr>
          <p:spPr>
            <a:xfrm>
              <a:off x="4629694" y="921672"/>
              <a:ext cx="281249" cy="1129526"/>
            </a:xfrm>
            <a:prstGeom prst="cube">
              <a:avLst>
                <a:gd name="adj" fmla="val 9543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11" name="立方体 10">
              <a:extLst>
                <a:ext uri="{FF2B5EF4-FFF2-40B4-BE49-F238E27FC236}">
                  <a16:creationId xmlns:a16="http://schemas.microsoft.com/office/drawing/2014/main" id="{75958468-8155-9B89-67F9-3F59D38276D1}"/>
                </a:ext>
              </a:extLst>
            </p:cNvPr>
            <p:cNvSpPr/>
            <p:nvPr/>
          </p:nvSpPr>
          <p:spPr>
            <a:xfrm>
              <a:off x="4651884" y="921672"/>
              <a:ext cx="281249" cy="1129526"/>
            </a:xfrm>
            <a:prstGeom prst="cube">
              <a:avLst>
                <a:gd name="adj" fmla="val 9543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12" name="立方体 11">
              <a:extLst>
                <a:ext uri="{FF2B5EF4-FFF2-40B4-BE49-F238E27FC236}">
                  <a16:creationId xmlns:a16="http://schemas.microsoft.com/office/drawing/2014/main" id="{A2D8E0D2-6100-A1C0-D0B8-3715A07F5030}"/>
                </a:ext>
              </a:extLst>
            </p:cNvPr>
            <p:cNvSpPr/>
            <p:nvPr/>
          </p:nvSpPr>
          <p:spPr>
            <a:xfrm>
              <a:off x="4811123" y="1167766"/>
              <a:ext cx="188487" cy="723557"/>
            </a:xfrm>
            <a:prstGeom prst="cube">
              <a:avLst>
                <a:gd name="adj" fmla="val 91909"/>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13" name="立方体 12">
              <a:extLst>
                <a:ext uri="{FF2B5EF4-FFF2-40B4-BE49-F238E27FC236}">
                  <a16:creationId xmlns:a16="http://schemas.microsoft.com/office/drawing/2014/main" id="{0D72375D-2489-640D-2163-C1B10382D6D8}"/>
                </a:ext>
              </a:extLst>
            </p:cNvPr>
            <p:cNvSpPr/>
            <p:nvPr/>
          </p:nvSpPr>
          <p:spPr>
            <a:xfrm>
              <a:off x="4838888" y="1164396"/>
              <a:ext cx="188487" cy="723557"/>
            </a:xfrm>
            <a:prstGeom prst="cube">
              <a:avLst>
                <a:gd name="adj" fmla="val 91909"/>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14" name="立方体 13">
              <a:extLst>
                <a:ext uri="{FF2B5EF4-FFF2-40B4-BE49-F238E27FC236}">
                  <a16:creationId xmlns:a16="http://schemas.microsoft.com/office/drawing/2014/main" id="{0B377FAA-915F-ED10-25E7-5B5E0105553B}"/>
                </a:ext>
              </a:extLst>
            </p:cNvPr>
            <p:cNvSpPr/>
            <p:nvPr/>
          </p:nvSpPr>
          <p:spPr>
            <a:xfrm>
              <a:off x="4978371" y="1274336"/>
              <a:ext cx="139791" cy="503672"/>
            </a:xfrm>
            <a:prstGeom prst="cube">
              <a:avLst>
                <a:gd name="adj" fmla="val 7239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16" name="立方体 15">
              <a:extLst>
                <a:ext uri="{FF2B5EF4-FFF2-40B4-BE49-F238E27FC236}">
                  <a16:creationId xmlns:a16="http://schemas.microsoft.com/office/drawing/2014/main" id="{17CDDBE3-00F2-9BBF-3152-CD1119A01A92}"/>
                </a:ext>
              </a:extLst>
            </p:cNvPr>
            <p:cNvSpPr/>
            <p:nvPr/>
          </p:nvSpPr>
          <p:spPr>
            <a:xfrm>
              <a:off x="5028055" y="1274336"/>
              <a:ext cx="139791" cy="503672"/>
            </a:xfrm>
            <a:prstGeom prst="cube">
              <a:avLst>
                <a:gd name="adj" fmla="val 7239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17" name="Cube 28">
              <a:extLst>
                <a:ext uri="{FF2B5EF4-FFF2-40B4-BE49-F238E27FC236}">
                  <a16:creationId xmlns:a16="http://schemas.microsoft.com/office/drawing/2014/main" id="{36703567-7037-AC46-7D95-37325DDC3EDB}"/>
                </a:ext>
              </a:extLst>
            </p:cNvPr>
            <p:cNvSpPr/>
            <p:nvPr/>
          </p:nvSpPr>
          <p:spPr>
            <a:xfrm>
              <a:off x="5137129" y="1371964"/>
              <a:ext cx="116544" cy="310310"/>
            </a:xfrm>
            <a:prstGeom prst="cube">
              <a:avLst>
                <a:gd name="adj" fmla="val 43300"/>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18" name="Cube 28">
              <a:extLst>
                <a:ext uri="{FF2B5EF4-FFF2-40B4-BE49-F238E27FC236}">
                  <a16:creationId xmlns:a16="http://schemas.microsoft.com/office/drawing/2014/main" id="{1CCF013F-773A-DE66-2710-1F8F36EFEB9C}"/>
                </a:ext>
              </a:extLst>
            </p:cNvPr>
            <p:cNvSpPr/>
            <p:nvPr/>
          </p:nvSpPr>
          <p:spPr>
            <a:xfrm>
              <a:off x="5214384" y="1371964"/>
              <a:ext cx="110918" cy="310310"/>
            </a:xfrm>
            <a:prstGeom prst="cube">
              <a:avLst>
                <a:gd name="adj" fmla="val 43300"/>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19" name="Cube 31">
              <a:extLst>
                <a:ext uri="{FF2B5EF4-FFF2-40B4-BE49-F238E27FC236}">
                  <a16:creationId xmlns:a16="http://schemas.microsoft.com/office/drawing/2014/main" id="{8109B9EF-97EB-D816-07C8-241FE114862D}"/>
                </a:ext>
              </a:extLst>
            </p:cNvPr>
            <p:cNvSpPr/>
            <p:nvPr/>
          </p:nvSpPr>
          <p:spPr>
            <a:xfrm>
              <a:off x="5317037" y="1444129"/>
              <a:ext cx="120060" cy="164083"/>
            </a:xfrm>
            <a:prstGeom prst="cube">
              <a:avLst>
                <a:gd name="adj" fmla="val 45261"/>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grpSp>
      <p:sp>
        <p:nvSpPr>
          <p:cNvPr id="21" name="Rectangle 68">
            <a:extLst>
              <a:ext uri="{FF2B5EF4-FFF2-40B4-BE49-F238E27FC236}">
                <a16:creationId xmlns:a16="http://schemas.microsoft.com/office/drawing/2014/main" id="{4767D9BE-E4D6-EE40-2601-E33293F0E56E}"/>
              </a:ext>
            </a:extLst>
          </p:cNvPr>
          <p:cNvSpPr/>
          <p:nvPr/>
        </p:nvSpPr>
        <p:spPr>
          <a:xfrm>
            <a:off x="479376" y="2235555"/>
            <a:ext cx="2160218" cy="2129549"/>
          </a:xfrm>
          <a:prstGeom prst="rect">
            <a:avLst/>
          </a:prstGeom>
          <a:solidFill>
            <a:schemeClr val="bg1"/>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en-AU" sz="1001" b="1" dirty="0">
              <a:solidFill>
                <a:schemeClr val="accent1"/>
              </a:solidFill>
              <a:latin typeface="宋体" panose="02010600030101010101" pitchFamily="2" charset="-122"/>
              <a:ea typeface="宋体" panose="02010600030101010101" pitchFamily="2" charset="-122"/>
            </a:endParaRPr>
          </a:p>
        </p:txBody>
      </p:sp>
      <p:sp>
        <p:nvSpPr>
          <p:cNvPr id="22" name="立方体 21">
            <a:extLst>
              <a:ext uri="{FF2B5EF4-FFF2-40B4-BE49-F238E27FC236}">
                <a16:creationId xmlns:a16="http://schemas.microsoft.com/office/drawing/2014/main" id="{005AF02A-3D13-47AD-27C9-D5C451578D57}"/>
              </a:ext>
            </a:extLst>
          </p:cNvPr>
          <p:cNvSpPr/>
          <p:nvPr/>
        </p:nvSpPr>
        <p:spPr>
          <a:xfrm>
            <a:off x="690994" y="2394793"/>
            <a:ext cx="536082" cy="1881540"/>
          </a:xfrm>
          <a:prstGeom prst="cube">
            <a:avLst>
              <a:gd name="adj" fmla="val 9543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8" name="立方体 27">
            <a:extLst>
              <a:ext uri="{FF2B5EF4-FFF2-40B4-BE49-F238E27FC236}">
                <a16:creationId xmlns:a16="http://schemas.microsoft.com/office/drawing/2014/main" id="{09EA5409-EEF5-2C39-D0C8-D548BE0D6C6D}"/>
              </a:ext>
            </a:extLst>
          </p:cNvPr>
          <p:cNvSpPr/>
          <p:nvPr/>
        </p:nvSpPr>
        <p:spPr>
          <a:xfrm>
            <a:off x="720582" y="2394793"/>
            <a:ext cx="536082" cy="1881540"/>
          </a:xfrm>
          <a:prstGeom prst="cube">
            <a:avLst>
              <a:gd name="adj" fmla="val 9543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9" name="立方体 28">
            <a:extLst>
              <a:ext uri="{FF2B5EF4-FFF2-40B4-BE49-F238E27FC236}">
                <a16:creationId xmlns:a16="http://schemas.microsoft.com/office/drawing/2014/main" id="{F535751E-913B-8E72-8E46-01748A972B20}"/>
              </a:ext>
            </a:extLst>
          </p:cNvPr>
          <p:cNvSpPr/>
          <p:nvPr/>
        </p:nvSpPr>
        <p:spPr>
          <a:xfrm>
            <a:off x="932900" y="2908385"/>
            <a:ext cx="359270" cy="1205285"/>
          </a:xfrm>
          <a:prstGeom prst="cube">
            <a:avLst>
              <a:gd name="adj" fmla="val 91909"/>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30" name="立方体 29">
            <a:extLst>
              <a:ext uri="{FF2B5EF4-FFF2-40B4-BE49-F238E27FC236}">
                <a16:creationId xmlns:a16="http://schemas.microsoft.com/office/drawing/2014/main" id="{7514DE92-8C1E-7E97-53EF-79A244629357}"/>
              </a:ext>
            </a:extLst>
          </p:cNvPr>
          <p:cNvSpPr/>
          <p:nvPr/>
        </p:nvSpPr>
        <p:spPr>
          <a:xfrm>
            <a:off x="969924" y="2903890"/>
            <a:ext cx="359270" cy="1205285"/>
          </a:xfrm>
          <a:prstGeom prst="cube">
            <a:avLst>
              <a:gd name="adj" fmla="val 91909"/>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31" name="立方体 30">
            <a:extLst>
              <a:ext uri="{FF2B5EF4-FFF2-40B4-BE49-F238E27FC236}">
                <a16:creationId xmlns:a16="http://schemas.microsoft.com/office/drawing/2014/main" id="{2D4657BD-7F57-D5E1-43BA-0DF05DA9267D}"/>
              </a:ext>
            </a:extLst>
          </p:cNvPr>
          <p:cNvSpPr/>
          <p:nvPr/>
        </p:nvSpPr>
        <p:spPr>
          <a:xfrm>
            <a:off x="1155898" y="3150934"/>
            <a:ext cx="266452" cy="839006"/>
          </a:xfrm>
          <a:prstGeom prst="cube">
            <a:avLst>
              <a:gd name="adj" fmla="val 7239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32" name="立方体 31">
            <a:extLst>
              <a:ext uri="{FF2B5EF4-FFF2-40B4-BE49-F238E27FC236}">
                <a16:creationId xmlns:a16="http://schemas.microsoft.com/office/drawing/2014/main" id="{39D6FC7D-4D62-7285-533C-3F9BE5F7C2A7}"/>
              </a:ext>
            </a:extLst>
          </p:cNvPr>
          <p:cNvSpPr/>
          <p:nvPr/>
        </p:nvSpPr>
        <p:spPr>
          <a:xfrm>
            <a:off x="1222144" y="3150934"/>
            <a:ext cx="266452" cy="839006"/>
          </a:xfrm>
          <a:prstGeom prst="cube">
            <a:avLst>
              <a:gd name="adj" fmla="val 7239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33" name="Cube 28">
            <a:extLst>
              <a:ext uri="{FF2B5EF4-FFF2-40B4-BE49-F238E27FC236}">
                <a16:creationId xmlns:a16="http://schemas.microsoft.com/office/drawing/2014/main" id="{420A5467-5A88-D17D-BA0C-4A8F4365AE20}"/>
              </a:ext>
            </a:extLst>
          </p:cNvPr>
          <p:cNvSpPr/>
          <p:nvPr/>
        </p:nvSpPr>
        <p:spPr>
          <a:xfrm>
            <a:off x="1367575" y="3369437"/>
            <a:ext cx="222142" cy="516908"/>
          </a:xfrm>
          <a:prstGeom prst="cube">
            <a:avLst>
              <a:gd name="adj" fmla="val 43300"/>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34" name="Cube 28">
            <a:extLst>
              <a:ext uri="{FF2B5EF4-FFF2-40B4-BE49-F238E27FC236}">
                <a16:creationId xmlns:a16="http://schemas.microsoft.com/office/drawing/2014/main" id="{FFECA497-2739-AD21-38AF-3046D9CBAA8B}"/>
              </a:ext>
            </a:extLst>
          </p:cNvPr>
          <p:cNvSpPr/>
          <p:nvPr/>
        </p:nvSpPr>
        <p:spPr>
          <a:xfrm>
            <a:off x="1470583" y="3369437"/>
            <a:ext cx="211419" cy="516908"/>
          </a:xfrm>
          <a:prstGeom prst="cube">
            <a:avLst>
              <a:gd name="adj" fmla="val 43300"/>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35" name="Cube 31">
            <a:extLst>
              <a:ext uri="{FF2B5EF4-FFF2-40B4-BE49-F238E27FC236}">
                <a16:creationId xmlns:a16="http://schemas.microsoft.com/office/drawing/2014/main" id="{9A03D029-18C1-FD8A-B405-A06DC02372A3}"/>
              </a:ext>
            </a:extLst>
          </p:cNvPr>
          <p:cNvSpPr/>
          <p:nvPr/>
        </p:nvSpPr>
        <p:spPr>
          <a:xfrm>
            <a:off x="1607454" y="3532463"/>
            <a:ext cx="228844" cy="273326"/>
          </a:xfrm>
          <a:prstGeom prst="cube">
            <a:avLst>
              <a:gd name="adj" fmla="val 45261"/>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7479350C-335E-A7F6-4FE0-7EF3966D4640}"/>
              </a:ext>
            </a:extLst>
          </p:cNvPr>
          <p:cNvSpPr txBox="1"/>
          <p:nvPr/>
        </p:nvSpPr>
        <p:spPr>
          <a:xfrm>
            <a:off x="2395059" y="4797152"/>
            <a:ext cx="1467068" cy="400110"/>
          </a:xfrm>
          <a:prstGeom prst="rect">
            <a:avLst/>
          </a:prstGeom>
          <a:noFill/>
        </p:spPr>
        <p:txBody>
          <a:bodyPr wrap="none" rtlCol="0">
            <a:spAutoFit/>
          </a:bodyPr>
          <a:lstStyle/>
          <a:p>
            <a:pPr algn="ctr"/>
            <a:r>
              <a:rPr kumimoji="1" lang="zh-CN" altLang="en-US" sz="2000" b="1" dirty="0">
                <a:solidFill>
                  <a:srgbClr val="C00000"/>
                </a:solidFill>
              </a:rPr>
              <a:t>一致性验证</a:t>
            </a:r>
          </a:p>
        </p:txBody>
      </p:sp>
      <p:sp>
        <p:nvSpPr>
          <p:cNvPr id="38" name="文本框 37">
            <a:extLst>
              <a:ext uri="{FF2B5EF4-FFF2-40B4-BE49-F238E27FC236}">
                <a16:creationId xmlns:a16="http://schemas.microsoft.com/office/drawing/2014/main" id="{47926E83-9A33-E953-A341-A43898969FBD}"/>
              </a:ext>
            </a:extLst>
          </p:cNvPr>
          <p:cNvSpPr txBox="1"/>
          <p:nvPr/>
        </p:nvSpPr>
        <p:spPr>
          <a:xfrm>
            <a:off x="2680314" y="2983491"/>
            <a:ext cx="896548" cy="923330"/>
          </a:xfrm>
          <a:prstGeom prst="rect">
            <a:avLst/>
          </a:prstGeom>
          <a:noFill/>
        </p:spPr>
        <p:txBody>
          <a:bodyPr wrap="square" rtlCol="0">
            <a:spAutoFit/>
          </a:bodyPr>
          <a:lstStyle/>
          <a:p>
            <a:pPr algn="ctr"/>
            <a:r>
              <a:rPr kumimoji="1" lang="en-US" altLang="zh-CN" sz="5400" b="1" dirty="0"/>
              <a:t>=</a:t>
            </a:r>
            <a:endParaRPr kumimoji="1" lang="zh-CN" altLang="en-US" sz="5400" b="1" dirty="0"/>
          </a:p>
        </p:txBody>
      </p:sp>
      <p:pic>
        <p:nvPicPr>
          <p:cNvPr id="2054" name="Picture 6" descr="Question Mark.Red Question Mark on a Piece of Paper and Many Question Marks  on White Board Stock Vector - Illustration of bulletin, business: 170218759">
            <a:extLst>
              <a:ext uri="{FF2B5EF4-FFF2-40B4-BE49-F238E27FC236}">
                <a16:creationId xmlns:a16="http://schemas.microsoft.com/office/drawing/2014/main" id="{684AF921-3E40-210E-1F77-D06E3DDC5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222" y="2724836"/>
            <a:ext cx="503977" cy="503977"/>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直线连接符 39">
            <a:extLst>
              <a:ext uri="{FF2B5EF4-FFF2-40B4-BE49-F238E27FC236}">
                <a16:creationId xmlns:a16="http://schemas.microsoft.com/office/drawing/2014/main" id="{DBB30E7C-DC41-3F77-5B83-35B782DE1244}"/>
              </a:ext>
            </a:extLst>
          </p:cNvPr>
          <p:cNvCxnSpPr>
            <a:cxnSpLocks/>
          </p:cNvCxnSpPr>
          <p:nvPr/>
        </p:nvCxnSpPr>
        <p:spPr>
          <a:xfrm>
            <a:off x="6136230" y="1373526"/>
            <a:ext cx="0" cy="4513038"/>
          </a:xfrm>
          <a:prstGeom prst="line">
            <a:avLst/>
          </a:prstGeom>
        </p:spPr>
        <p:style>
          <a:lnRef idx="1">
            <a:schemeClr val="accent1"/>
          </a:lnRef>
          <a:fillRef idx="0">
            <a:schemeClr val="accent1"/>
          </a:fillRef>
          <a:effectRef idx="0">
            <a:schemeClr val="accent1"/>
          </a:effectRef>
          <a:fontRef idx="minor">
            <a:schemeClr val="tx1"/>
          </a:fontRef>
        </p:style>
      </p:cxnSp>
      <p:grpSp>
        <p:nvGrpSpPr>
          <p:cNvPr id="2049" name="组合 2048">
            <a:extLst>
              <a:ext uri="{FF2B5EF4-FFF2-40B4-BE49-F238E27FC236}">
                <a16:creationId xmlns:a16="http://schemas.microsoft.com/office/drawing/2014/main" id="{D22E3569-AE0A-C406-C98D-BB26F3AF7CA6}"/>
              </a:ext>
            </a:extLst>
          </p:cNvPr>
          <p:cNvGrpSpPr/>
          <p:nvPr/>
        </p:nvGrpSpPr>
        <p:grpSpPr>
          <a:xfrm>
            <a:off x="9574344" y="2235555"/>
            <a:ext cx="2160217" cy="2129549"/>
            <a:chOff x="4441219" y="850484"/>
            <a:chExt cx="1133333" cy="1278411"/>
          </a:xfrm>
        </p:grpSpPr>
        <p:sp>
          <p:nvSpPr>
            <p:cNvPr id="2051" name="Rectangle 68">
              <a:extLst>
                <a:ext uri="{FF2B5EF4-FFF2-40B4-BE49-F238E27FC236}">
                  <a16:creationId xmlns:a16="http://schemas.microsoft.com/office/drawing/2014/main" id="{3502286A-90CE-3807-15F7-E8605D452A51}"/>
                </a:ext>
              </a:extLst>
            </p:cNvPr>
            <p:cNvSpPr/>
            <p:nvPr/>
          </p:nvSpPr>
          <p:spPr>
            <a:xfrm>
              <a:off x="4441219" y="850484"/>
              <a:ext cx="1133333" cy="1278411"/>
            </a:xfrm>
            <a:prstGeom prst="rect">
              <a:avLst/>
            </a:prstGeom>
            <a:solidFill>
              <a:schemeClr val="bg1"/>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en-AU" sz="1001" b="1" dirty="0">
                <a:solidFill>
                  <a:schemeClr val="accent1"/>
                </a:solidFill>
                <a:latin typeface="宋体" panose="02010600030101010101" pitchFamily="2" charset="-122"/>
                <a:ea typeface="宋体" panose="02010600030101010101" pitchFamily="2" charset="-122"/>
              </a:endParaRPr>
            </a:p>
          </p:txBody>
        </p:sp>
        <p:sp>
          <p:nvSpPr>
            <p:cNvPr id="2053" name="立方体 2052">
              <a:extLst>
                <a:ext uri="{FF2B5EF4-FFF2-40B4-BE49-F238E27FC236}">
                  <a16:creationId xmlns:a16="http://schemas.microsoft.com/office/drawing/2014/main" id="{910DA7C9-78A5-9243-0E8B-B824698E365A}"/>
                </a:ext>
              </a:extLst>
            </p:cNvPr>
            <p:cNvSpPr/>
            <p:nvPr/>
          </p:nvSpPr>
          <p:spPr>
            <a:xfrm>
              <a:off x="4629694" y="921672"/>
              <a:ext cx="281249" cy="1129526"/>
            </a:xfrm>
            <a:prstGeom prst="cube">
              <a:avLst>
                <a:gd name="adj" fmla="val 9543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55" name="立方体 2054">
              <a:extLst>
                <a:ext uri="{FF2B5EF4-FFF2-40B4-BE49-F238E27FC236}">
                  <a16:creationId xmlns:a16="http://schemas.microsoft.com/office/drawing/2014/main" id="{1B335B04-FA2A-CF4D-CEDD-4DD7C84E206A}"/>
                </a:ext>
              </a:extLst>
            </p:cNvPr>
            <p:cNvSpPr/>
            <p:nvPr/>
          </p:nvSpPr>
          <p:spPr>
            <a:xfrm>
              <a:off x="4651884" y="921672"/>
              <a:ext cx="281249" cy="1129526"/>
            </a:xfrm>
            <a:prstGeom prst="cube">
              <a:avLst>
                <a:gd name="adj" fmla="val 9543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56" name="立方体 2055">
              <a:extLst>
                <a:ext uri="{FF2B5EF4-FFF2-40B4-BE49-F238E27FC236}">
                  <a16:creationId xmlns:a16="http://schemas.microsoft.com/office/drawing/2014/main" id="{52507270-D118-DB47-E02B-6A061366A97B}"/>
                </a:ext>
              </a:extLst>
            </p:cNvPr>
            <p:cNvSpPr/>
            <p:nvPr/>
          </p:nvSpPr>
          <p:spPr>
            <a:xfrm>
              <a:off x="4811123" y="1167766"/>
              <a:ext cx="188487" cy="723557"/>
            </a:xfrm>
            <a:prstGeom prst="cube">
              <a:avLst>
                <a:gd name="adj" fmla="val 91909"/>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57" name="立方体 2056">
              <a:extLst>
                <a:ext uri="{FF2B5EF4-FFF2-40B4-BE49-F238E27FC236}">
                  <a16:creationId xmlns:a16="http://schemas.microsoft.com/office/drawing/2014/main" id="{E0E6E4C2-DC7D-C949-57B6-DE0482453BD8}"/>
                </a:ext>
              </a:extLst>
            </p:cNvPr>
            <p:cNvSpPr/>
            <p:nvPr/>
          </p:nvSpPr>
          <p:spPr>
            <a:xfrm>
              <a:off x="4838888" y="1164396"/>
              <a:ext cx="188487" cy="723557"/>
            </a:xfrm>
            <a:prstGeom prst="cube">
              <a:avLst>
                <a:gd name="adj" fmla="val 91909"/>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58" name="立方体 2057">
              <a:extLst>
                <a:ext uri="{FF2B5EF4-FFF2-40B4-BE49-F238E27FC236}">
                  <a16:creationId xmlns:a16="http://schemas.microsoft.com/office/drawing/2014/main" id="{60DF0D59-B4C2-31A0-26DC-6BA8A92C4D66}"/>
                </a:ext>
              </a:extLst>
            </p:cNvPr>
            <p:cNvSpPr/>
            <p:nvPr/>
          </p:nvSpPr>
          <p:spPr>
            <a:xfrm>
              <a:off x="4978371" y="1274336"/>
              <a:ext cx="139791" cy="503672"/>
            </a:xfrm>
            <a:prstGeom prst="cube">
              <a:avLst>
                <a:gd name="adj" fmla="val 7239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59" name="立方体 2058">
              <a:extLst>
                <a:ext uri="{FF2B5EF4-FFF2-40B4-BE49-F238E27FC236}">
                  <a16:creationId xmlns:a16="http://schemas.microsoft.com/office/drawing/2014/main" id="{07346C19-30C5-A7E0-EAA2-D93717BDE317}"/>
                </a:ext>
              </a:extLst>
            </p:cNvPr>
            <p:cNvSpPr/>
            <p:nvPr/>
          </p:nvSpPr>
          <p:spPr>
            <a:xfrm>
              <a:off x="5028055" y="1274336"/>
              <a:ext cx="139791" cy="503672"/>
            </a:xfrm>
            <a:prstGeom prst="cube">
              <a:avLst>
                <a:gd name="adj" fmla="val 7239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60" name="Cube 28">
              <a:extLst>
                <a:ext uri="{FF2B5EF4-FFF2-40B4-BE49-F238E27FC236}">
                  <a16:creationId xmlns:a16="http://schemas.microsoft.com/office/drawing/2014/main" id="{C991DD3C-B371-90BD-CD07-140C1CCDF5C7}"/>
                </a:ext>
              </a:extLst>
            </p:cNvPr>
            <p:cNvSpPr/>
            <p:nvPr/>
          </p:nvSpPr>
          <p:spPr>
            <a:xfrm>
              <a:off x="5137129" y="1371964"/>
              <a:ext cx="116544" cy="310310"/>
            </a:xfrm>
            <a:prstGeom prst="cube">
              <a:avLst>
                <a:gd name="adj" fmla="val 43300"/>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2061" name="Cube 28">
              <a:extLst>
                <a:ext uri="{FF2B5EF4-FFF2-40B4-BE49-F238E27FC236}">
                  <a16:creationId xmlns:a16="http://schemas.microsoft.com/office/drawing/2014/main" id="{3A092629-A5BA-A4CF-DE93-486F428C6F72}"/>
                </a:ext>
              </a:extLst>
            </p:cNvPr>
            <p:cNvSpPr/>
            <p:nvPr/>
          </p:nvSpPr>
          <p:spPr>
            <a:xfrm>
              <a:off x="5214384" y="1371964"/>
              <a:ext cx="110918" cy="310310"/>
            </a:xfrm>
            <a:prstGeom prst="cube">
              <a:avLst>
                <a:gd name="adj" fmla="val 43300"/>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2062" name="Cube 31">
              <a:extLst>
                <a:ext uri="{FF2B5EF4-FFF2-40B4-BE49-F238E27FC236}">
                  <a16:creationId xmlns:a16="http://schemas.microsoft.com/office/drawing/2014/main" id="{757187C2-739D-7B14-B2E9-74B86D1A9F82}"/>
                </a:ext>
              </a:extLst>
            </p:cNvPr>
            <p:cNvSpPr/>
            <p:nvPr/>
          </p:nvSpPr>
          <p:spPr>
            <a:xfrm>
              <a:off x="5317037" y="1444129"/>
              <a:ext cx="120060" cy="164083"/>
            </a:xfrm>
            <a:prstGeom prst="cube">
              <a:avLst>
                <a:gd name="adj" fmla="val 45261"/>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grpSp>
      <p:sp>
        <p:nvSpPr>
          <p:cNvPr id="2063" name="Rectangle 68">
            <a:extLst>
              <a:ext uri="{FF2B5EF4-FFF2-40B4-BE49-F238E27FC236}">
                <a16:creationId xmlns:a16="http://schemas.microsoft.com/office/drawing/2014/main" id="{6E6EB33B-BDDE-D5E1-66C6-357FCF6B302D}"/>
              </a:ext>
            </a:extLst>
          </p:cNvPr>
          <p:cNvSpPr/>
          <p:nvPr/>
        </p:nvSpPr>
        <p:spPr>
          <a:xfrm>
            <a:off x="6509778" y="2235555"/>
            <a:ext cx="2160218" cy="2129549"/>
          </a:xfrm>
          <a:prstGeom prst="rect">
            <a:avLst/>
          </a:prstGeom>
          <a:solidFill>
            <a:schemeClr val="bg1"/>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t"/>
          <a:lstStyle/>
          <a:p>
            <a:pPr algn="ctr"/>
            <a:endParaRPr lang="en-AU" sz="1001" b="1" dirty="0">
              <a:solidFill>
                <a:schemeClr val="accent1"/>
              </a:solidFill>
              <a:latin typeface="宋体" panose="02010600030101010101" pitchFamily="2" charset="-122"/>
              <a:ea typeface="宋体" panose="02010600030101010101" pitchFamily="2" charset="-122"/>
            </a:endParaRPr>
          </a:p>
        </p:txBody>
      </p:sp>
      <p:sp>
        <p:nvSpPr>
          <p:cNvPr id="2064" name="立方体 2063">
            <a:extLst>
              <a:ext uri="{FF2B5EF4-FFF2-40B4-BE49-F238E27FC236}">
                <a16:creationId xmlns:a16="http://schemas.microsoft.com/office/drawing/2014/main" id="{067ABEE7-9A01-40CE-0950-E9169BC15E5B}"/>
              </a:ext>
            </a:extLst>
          </p:cNvPr>
          <p:cNvSpPr/>
          <p:nvPr/>
        </p:nvSpPr>
        <p:spPr>
          <a:xfrm>
            <a:off x="6721396" y="2394793"/>
            <a:ext cx="536082" cy="1881540"/>
          </a:xfrm>
          <a:prstGeom prst="cube">
            <a:avLst>
              <a:gd name="adj" fmla="val 9543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65" name="立方体 2064">
            <a:extLst>
              <a:ext uri="{FF2B5EF4-FFF2-40B4-BE49-F238E27FC236}">
                <a16:creationId xmlns:a16="http://schemas.microsoft.com/office/drawing/2014/main" id="{F7C233F2-D7A2-55BF-9BFA-04FD30264AE6}"/>
              </a:ext>
            </a:extLst>
          </p:cNvPr>
          <p:cNvSpPr/>
          <p:nvPr/>
        </p:nvSpPr>
        <p:spPr>
          <a:xfrm>
            <a:off x="6750984" y="2394793"/>
            <a:ext cx="536082" cy="1881540"/>
          </a:xfrm>
          <a:prstGeom prst="cube">
            <a:avLst>
              <a:gd name="adj" fmla="val 9543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66" name="立方体 2065">
            <a:extLst>
              <a:ext uri="{FF2B5EF4-FFF2-40B4-BE49-F238E27FC236}">
                <a16:creationId xmlns:a16="http://schemas.microsoft.com/office/drawing/2014/main" id="{CB4A0C4C-ACD3-EA30-AC3E-D4DA6A906420}"/>
              </a:ext>
            </a:extLst>
          </p:cNvPr>
          <p:cNvSpPr/>
          <p:nvPr/>
        </p:nvSpPr>
        <p:spPr>
          <a:xfrm>
            <a:off x="6963302" y="2908385"/>
            <a:ext cx="359270" cy="1205285"/>
          </a:xfrm>
          <a:prstGeom prst="cube">
            <a:avLst>
              <a:gd name="adj" fmla="val 91909"/>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67" name="立方体 2066">
            <a:extLst>
              <a:ext uri="{FF2B5EF4-FFF2-40B4-BE49-F238E27FC236}">
                <a16:creationId xmlns:a16="http://schemas.microsoft.com/office/drawing/2014/main" id="{B323E7D4-12E6-9E6E-D564-A2828EFB48F2}"/>
              </a:ext>
            </a:extLst>
          </p:cNvPr>
          <p:cNvSpPr/>
          <p:nvPr/>
        </p:nvSpPr>
        <p:spPr>
          <a:xfrm>
            <a:off x="7000326" y="2903890"/>
            <a:ext cx="359270" cy="1205285"/>
          </a:xfrm>
          <a:prstGeom prst="cube">
            <a:avLst>
              <a:gd name="adj" fmla="val 91909"/>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68" name="立方体 2067">
            <a:extLst>
              <a:ext uri="{FF2B5EF4-FFF2-40B4-BE49-F238E27FC236}">
                <a16:creationId xmlns:a16="http://schemas.microsoft.com/office/drawing/2014/main" id="{BD752C80-9B57-5F39-5E6E-0C634EC57366}"/>
              </a:ext>
            </a:extLst>
          </p:cNvPr>
          <p:cNvSpPr/>
          <p:nvPr/>
        </p:nvSpPr>
        <p:spPr>
          <a:xfrm>
            <a:off x="7186300" y="3150934"/>
            <a:ext cx="266452" cy="839006"/>
          </a:xfrm>
          <a:prstGeom prst="cube">
            <a:avLst>
              <a:gd name="adj" fmla="val 7239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69" name="立方体 2068">
            <a:extLst>
              <a:ext uri="{FF2B5EF4-FFF2-40B4-BE49-F238E27FC236}">
                <a16:creationId xmlns:a16="http://schemas.microsoft.com/office/drawing/2014/main" id="{96759B47-CC8F-4D28-0101-7C6A355211C1}"/>
              </a:ext>
            </a:extLst>
          </p:cNvPr>
          <p:cNvSpPr/>
          <p:nvPr/>
        </p:nvSpPr>
        <p:spPr>
          <a:xfrm>
            <a:off x="7252546" y="3150934"/>
            <a:ext cx="266452" cy="839006"/>
          </a:xfrm>
          <a:prstGeom prst="cube">
            <a:avLst>
              <a:gd name="adj" fmla="val 72393"/>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87">
              <a:latin typeface="宋体" panose="02010600030101010101" pitchFamily="2" charset="-122"/>
              <a:ea typeface="宋体" panose="02010600030101010101" pitchFamily="2" charset="-122"/>
            </a:endParaRPr>
          </a:p>
        </p:txBody>
      </p:sp>
      <p:sp>
        <p:nvSpPr>
          <p:cNvPr id="2070" name="Cube 28">
            <a:extLst>
              <a:ext uri="{FF2B5EF4-FFF2-40B4-BE49-F238E27FC236}">
                <a16:creationId xmlns:a16="http://schemas.microsoft.com/office/drawing/2014/main" id="{452B9755-11E4-2132-10FE-05AA9ACB0219}"/>
              </a:ext>
            </a:extLst>
          </p:cNvPr>
          <p:cNvSpPr/>
          <p:nvPr/>
        </p:nvSpPr>
        <p:spPr>
          <a:xfrm>
            <a:off x="7397977" y="3369437"/>
            <a:ext cx="222142" cy="516908"/>
          </a:xfrm>
          <a:prstGeom prst="cube">
            <a:avLst>
              <a:gd name="adj" fmla="val 43300"/>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2071" name="Cube 28">
            <a:extLst>
              <a:ext uri="{FF2B5EF4-FFF2-40B4-BE49-F238E27FC236}">
                <a16:creationId xmlns:a16="http://schemas.microsoft.com/office/drawing/2014/main" id="{9E2525A0-E6D2-DA22-0C0A-9F1B53DE937C}"/>
              </a:ext>
            </a:extLst>
          </p:cNvPr>
          <p:cNvSpPr/>
          <p:nvPr/>
        </p:nvSpPr>
        <p:spPr>
          <a:xfrm>
            <a:off x="7500985" y="3369437"/>
            <a:ext cx="211419" cy="516908"/>
          </a:xfrm>
          <a:prstGeom prst="cube">
            <a:avLst>
              <a:gd name="adj" fmla="val 43300"/>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2072" name="Cube 31">
            <a:extLst>
              <a:ext uri="{FF2B5EF4-FFF2-40B4-BE49-F238E27FC236}">
                <a16:creationId xmlns:a16="http://schemas.microsoft.com/office/drawing/2014/main" id="{79DFF023-9FE0-9AF9-E9CD-9F45333BA50A}"/>
              </a:ext>
            </a:extLst>
          </p:cNvPr>
          <p:cNvSpPr/>
          <p:nvPr/>
        </p:nvSpPr>
        <p:spPr>
          <a:xfrm>
            <a:off x="7637856" y="3532463"/>
            <a:ext cx="228844" cy="273326"/>
          </a:xfrm>
          <a:prstGeom prst="cube">
            <a:avLst>
              <a:gd name="adj" fmla="val 45261"/>
            </a:avLst>
          </a:prstGeom>
          <a:solidFill>
            <a:schemeClr val="bg1"/>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87">
              <a:latin typeface="宋体" panose="02010600030101010101" pitchFamily="2" charset="-122"/>
              <a:ea typeface="宋体" panose="02010600030101010101" pitchFamily="2" charset="-122"/>
            </a:endParaRPr>
          </a:p>
        </p:txBody>
      </p:sp>
      <p:sp>
        <p:nvSpPr>
          <p:cNvPr id="2075" name="文本框 2074">
            <a:extLst>
              <a:ext uri="{FF2B5EF4-FFF2-40B4-BE49-F238E27FC236}">
                <a16:creationId xmlns:a16="http://schemas.microsoft.com/office/drawing/2014/main" id="{AE211B28-3B7F-AB08-2733-E3C10A9E327F}"/>
              </a:ext>
            </a:extLst>
          </p:cNvPr>
          <p:cNvSpPr txBox="1"/>
          <p:nvPr/>
        </p:nvSpPr>
        <p:spPr>
          <a:xfrm>
            <a:off x="7666327" y="1492519"/>
            <a:ext cx="3097323" cy="400110"/>
          </a:xfrm>
          <a:prstGeom prst="rect">
            <a:avLst/>
          </a:prstGeom>
          <a:noFill/>
        </p:spPr>
        <p:txBody>
          <a:bodyPr wrap="none" rtlCol="0">
            <a:spAutoFit/>
          </a:bodyPr>
          <a:lstStyle/>
          <a:p>
            <a:pPr algn="ctr"/>
            <a:r>
              <a:rPr kumimoji="1" lang="en-US" altLang="zh-CN" sz="2000" b="1" dirty="0"/>
              <a:t>B</a:t>
            </a:r>
            <a:r>
              <a:rPr kumimoji="1" lang="zh-CN" altLang="en-US" sz="2000" b="1" dirty="0"/>
              <a:t> </a:t>
            </a:r>
            <a:r>
              <a:rPr kumimoji="1" lang="en-US" altLang="zh-CN" sz="2000" b="1" dirty="0"/>
              <a:t>is</a:t>
            </a:r>
            <a:r>
              <a:rPr kumimoji="1" lang="zh-CN" altLang="en-US" sz="2000" b="1" dirty="0"/>
              <a:t> </a:t>
            </a:r>
            <a:r>
              <a:rPr kumimoji="1" lang="en-US" altLang="zh-CN" sz="2000" b="1" dirty="0"/>
              <a:t>derived</a:t>
            </a:r>
            <a:r>
              <a:rPr kumimoji="1" lang="zh-CN" altLang="en-US" sz="2000" b="1" dirty="0"/>
              <a:t> </a:t>
            </a:r>
            <a:r>
              <a:rPr kumimoji="1" lang="en-US" altLang="zh-CN" sz="2000" b="1" dirty="0"/>
              <a:t>from</a:t>
            </a:r>
            <a:r>
              <a:rPr kumimoji="1" lang="zh-CN" altLang="en-US" sz="2000" b="1" dirty="0"/>
              <a:t> </a:t>
            </a:r>
            <a:r>
              <a:rPr kumimoji="1" lang="en-US" altLang="zh-CN" sz="2000" b="1" dirty="0"/>
              <a:t>A?</a:t>
            </a:r>
            <a:endParaRPr kumimoji="1" lang="zh-CN" altLang="en-US" sz="2000" b="1" dirty="0">
              <a:solidFill>
                <a:srgbClr val="C00000"/>
              </a:solidFill>
            </a:endParaRPr>
          </a:p>
        </p:txBody>
      </p:sp>
      <p:sp>
        <p:nvSpPr>
          <p:cNvPr id="2077" name="文本框 2076">
            <a:extLst>
              <a:ext uri="{FF2B5EF4-FFF2-40B4-BE49-F238E27FC236}">
                <a16:creationId xmlns:a16="http://schemas.microsoft.com/office/drawing/2014/main" id="{53EC385B-8C5D-20A1-343B-6D35DEE15DB6}"/>
              </a:ext>
            </a:extLst>
          </p:cNvPr>
          <p:cNvSpPr txBox="1"/>
          <p:nvPr/>
        </p:nvSpPr>
        <p:spPr>
          <a:xfrm>
            <a:off x="2240799" y="2266553"/>
            <a:ext cx="398795" cy="369332"/>
          </a:xfrm>
          <a:prstGeom prst="rect">
            <a:avLst/>
          </a:prstGeom>
          <a:noFill/>
        </p:spPr>
        <p:txBody>
          <a:bodyPr wrap="square">
            <a:spAutoFit/>
          </a:bodyPr>
          <a:lstStyle/>
          <a:p>
            <a:r>
              <a:rPr kumimoji="1" lang="en-US" altLang="zh-CN" sz="1800" b="1" dirty="0"/>
              <a:t>A</a:t>
            </a:r>
            <a:endParaRPr lang="zh-CN" altLang="en-US" dirty="0"/>
          </a:p>
        </p:txBody>
      </p:sp>
      <p:sp>
        <p:nvSpPr>
          <p:cNvPr id="2078" name="文本框 2077">
            <a:extLst>
              <a:ext uri="{FF2B5EF4-FFF2-40B4-BE49-F238E27FC236}">
                <a16:creationId xmlns:a16="http://schemas.microsoft.com/office/drawing/2014/main" id="{B281052E-3DC2-99D0-7000-D5D6A1419DB7}"/>
              </a:ext>
            </a:extLst>
          </p:cNvPr>
          <p:cNvSpPr txBox="1"/>
          <p:nvPr/>
        </p:nvSpPr>
        <p:spPr>
          <a:xfrm>
            <a:off x="5348477" y="2266553"/>
            <a:ext cx="398795" cy="369332"/>
          </a:xfrm>
          <a:prstGeom prst="rect">
            <a:avLst/>
          </a:prstGeom>
          <a:noFill/>
        </p:spPr>
        <p:txBody>
          <a:bodyPr wrap="square">
            <a:spAutoFit/>
          </a:bodyPr>
          <a:lstStyle/>
          <a:p>
            <a:r>
              <a:rPr kumimoji="1" lang="en-US" altLang="zh-CN" b="1" dirty="0"/>
              <a:t>B</a:t>
            </a:r>
            <a:endParaRPr lang="zh-CN" altLang="en-US" dirty="0"/>
          </a:p>
        </p:txBody>
      </p:sp>
      <p:sp>
        <p:nvSpPr>
          <p:cNvPr id="2079" name="文本框 2078">
            <a:extLst>
              <a:ext uri="{FF2B5EF4-FFF2-40B4-BE49-F238E27FC236}">
                <a16:creationId xmlns:a16="http://schemas.microsoft.com/office/drawing/2014/main" id="{D41B14F3-A28F-F7AA-4B73-D74BAD7B0C88}"/>
              </a:ext>
            </a:extLst>
          </p:cNvPr>
          <p:cNvSpPr txBox="1"/>
          <p:nvPr/>
        </p:nvSpPr>
        <p:spPr>
          <a:xfrm>
            <a:off x="8271201" y="2266262"/>
            <a:ext cx="398795" cy="369332"/>
          </a:xfrm>
          <a:prstGeom prst="rect">
            <a:avLst/>
          </a:prstGeom>
          <a:noFill/>
        </p:spPr>
        <p:txBody>
          <a:bodyPr wrap="square">
            <a:spAutoFit/>
          </a:bodyPr>
          <a:lstStyle/>
          <a:p>
            <a:r>
              <a:rPr kumimoji="1" lang="en-US" altLang="zh-CN" sz="1800" b="1" dirty="0"/>
              <a:t>A</a:t>
            </a:r>
            <a:endParaRPr lang="zh-CN" altLang="en-US" dirty="0"/>
          </a:p>
        </p:txBody>
      </p:sp>
      <p:sp>
        <p:nvSpPr>
          <p:cNvPr id="2080" name="文本框 2079">
            <a:extLst>
              <a:ext uri="{FF2B5EF4-FFF2-40B4-BE49-F238E27FC236}">
                <a16:creationId xmlns:a16="http://schemas.microsoft.com/office/drawing/2014/main" id="{817D4B03-049C-924D-4EB1-87727219D716}"/>
              </a:ext>
            </a:extLst>
          </p:cNvPr>
          <p:cNvSpPr txBox="1"/>
          <p:nvPr/>
        </p:nvSpPr>
        <p:spPr>
          <a:xfrm>
            <a:off x="11378062" y="2210127"/>
            <a:ext cx="398795" cy="369332"/>
          </a:xfrm>
          <a:prstGeom prst="rect">
            <a:avLst/>
          </a:prstGeom>
          <a:noFill/>
        </p:spPr>
        <p:txBody>
          <a:bodyPr wrap="square">
            <a:spAutoFit/>
          </a:bodyPr>
          <a:lstStyle/>
          <a:p>
            <a:r>
              <a:rPr kumimoji="1" lang="en-US" altLang="zh-CN" b="1" dirty="0"/>
              <a:t>B</a:t>
            </a:r>
            <a:endParaRPr lang="zh-CN" altLang="en-US" dirty="0"/>
          </a:p>
        </p:txBody>
      </p:sp>
      <p:sp>
        <p:nvSpPr>
          <p:cNvPr id="2081" name="右箭头 2080">
            <a:extLst>
              <a:ext uri="{FF2B5EF4-FFF2-40B4-BE49-F238E27FC236}">
                <a16:creationId xmlns:a16="http://schemas.microsoft.com/office/drawing/2014/main" id="{354F96D2-EFA0-11D8-1741-CE1727F8A481}"/>
              </a:ext>
            </a:extLst>
          </p:cNvPr>
          <p:cNvSpPr/>
          <p:nvPr/>
        </p:nvSpPr>
        <p:spPr>
          <a:xfrm>
            <a:off x="8890631" y="3227121"/>
            <a:ext cx="554190" cy="267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82" name="文本框 2081">
            <a:extLst>
              <a:ext uri="{FF2B5EF4-FFF2-40B4-BE49-F238E27FC236}">
                <a16:creationId xmlns:a16="http://schemas.microsoft.com/office/drawing/2014/main" id="{B1F60992-8AA3-621C-B52B-A7654E70758C}"/>
              </a:ext>
            </a:extLst>
          </p:cNvPr>
          <p:cNvSpPr txBox="1"/>
          <p:nvPr/>
        </p:nvSpPr>
        <p:spPr>
          <a:xfrm>
            <a:off x="8562433" y="4797152"/>
            <a:ext cx="1210588" cy="400110"/>
          </a:xfrm>
          <a:prstGeom prst="rect">
            <a:avLst/>
          </a:prstGeom>
          <a:noFill/>
        </p:spPr>
        <p:txBody>
          <a:bodyPr wrap="none" rtlCol="0">
            <a:spAutoFit/>
          </a:bodyPr>
          <a:lstStyle/>
          <a:p>
            <a:pPr algn="ctr"/>
            <a:r>
              <a:rPr kumimoji="1" lang="zh-CN" altLang="en-US" sz="2000" b="1" dirty="0">
                <a:solidFill>
                  <a:srgbClr val="C00000"/>
                </a:solidFill>
              </a:rPr>
              <a:t>模型溯源</a:t>
            </a:r>
          </a:p>
        </p:txBody>
      </p:sp>
      <p:sp>
        <p:nvSpPr>
          <p:cNvPr id="2083" name="文本框 2082">
            <a:extLst>
              <a:ext uri="{FF2B5EF4-FFF2-40B4-BE49-F238E27FC236}">
                <a16:creationId xmlns:a16="http://schemas.microsoft.com/office/drawing/2014/main" id="{D6A57546-2B92-C741-B9B5-69C72D55379F}"/>
              </a:ext>
            </a:extLst>
          </p:cNvPr>
          <p:cNvSpPr txBox="1"/>
          <p:nvPr/>
        </p:nvSpPr>
        <p:spPr>
          <a:xfrm>
            <a:off x="1626358" y="5522325"/>
            <a:ext cx="3592651" cy="369332"/>
          </a:xfrm>
          <a:prstGeom prst="rect">
            <a:avLst/>
          </a:prstGeom>
          <a:noFill/>
        </p:spPr>
        <p:txBody>
          <a:bodyPr wrap="none" rtlCol="0">
            <a:spAutoFit/>
          </a:bodyPr>
          <a:lstStyle/>
          <a:p>
            <a:pPr algn="ctr"/>
            <a:r>
              <a:rPr kumimoji="1" lang="en-US" altLang="zh-CN" b="1" dirty="0">
                <a:solidFill>
                  <a:srgbClr val="C00000"/>
                </a:solidFill>
              </a:rPr>
              <a:t>This</a:t>
            </a:r>
            <a:r>
              <a:rPr kumimoji="1" lang="zh-CN" altLang="en-US" b="1" dirty="0">
                <a:solidFill>
                  <a:srgbClr val="C00000"/>
                </a:solidFill>
              </a:rPr>
              <a:t> </a:t>
            </a:r>
            <a:r>
              <a:rPr kumimoji="1" lang="en-US" altLang="zh-CN" b="1" dirty="0">
                <a:solidFill>
                  <a:srgbClr val="C00000"/>
                </a:solidFill>
              </a:rPr>
              <a:t>is</a:t>
            </a:r>
            <a:r>
              <a:rPr kumimoji="1" lang="zh-CN" altLang="en-US" b="1" dirty="0">
                <a:solidFill>
                  <a:srgbClr val="C00000"/>
                </a:solidFill>
              </a:rPr>
              <a:t> </a:t>
            </a:r>
            <a:r>
              <a:rPr kumimoji="1" lang="en-US" altLang="zh-CN" b="1" dirty="0">
                <a:solidFill>
                  <a:srgbClr val="C00000"/>
                </a:solidFill>
              </a:rPr>
              <a:t>what</a:t>
            </a:r>
            <a:r>
              <a:rPr kumimoji="1" lang="zh-CN" altLang="en-US" b="1" dirty="0">
                <a:solidFill>
                  <a:srgbClr val="C00000"/>
                </a:solidFill>
              </a:rPr>
              <a:t> </a:t>
            </a:r>
            <a:r>
              <a:rPr kumimoji="1" lang="en-US" altLang="zh-CN" b="1" dirty="0">
                <a:solidFill>
                  <a:srgbClr val="C00000"/>
                </a:solidFill>
              </a:rPr>
              <a:t>we</a:t>
            </a:r>
            <a:r>
              <a:rPr kumimoji="1" lang="zh-CN" altLang="en-US" b="1" dirty="0">
                <a:solidFill>
                  <a:srgbClr val="C00000"/>
                </a:solidFill>
              </a:rPr>
              <a:t> </a:t>
            </a:r>
            <a:r>
              <a:rPr kumimoji="1" lang="en-US" altLang="zh-CN" b="1" dirty="0">
                <a:solidFill>
                  <a:srgbClr val="C00000"/>
                </a:solidFill>
              </a:rPr>
              <a:t>are</a:t>
            </a:r>
            <a:r>
              <a:rPr kumimoji="1" lang="zh-CN" altLang="en-US" b="1" dirty="0">
                <a:solidFill>
                  <a:srgbClr val="C00000"/>
                </a:solidFill>
              </a:rPr>
              <a:t> </a:t>
            </a:r>
            <a:r>
              <a:rPr kumimoji="1" lang="en-US" altLang="zh-CN" b="1" dirty="0">
                <a:solidFill>
                  <a:srgbClr val="C00000"/>
                </a:solidFill>
              </a:rPr>
              <a:t>doing.</a:t>
            </a:r>
            <a:endParaRPr kumimoji="1" lang="zh-CN" altLang="en-US" b="1" dirty="0">
              <a:solidFill>
                <a:srgbClr val="C00000"/>
              </a:solidFill>
            </a:endParaRPr>
          </a:p>
        </p:txBody>
      </p:sp>
      <p:sp>
        <p:nvSpPr>
          <p:cNvPr id="2084" name="文本框 2083">
            <a:extLst>
              <a:ext uri="{FF2B5EF4-FFF2-40B4-BE49-F238E27FC236}">
                <a16:creationId xmlns:a16="http://schemas.microsoft.com/office/drawing/2014/main" id="{E95F053D-1A97-1F99-9901-80E52932E7FB}"/>
              </a:ext>
            </a:extLst>
          </p:cNvPr>
          <p:cNvSpPr txBox="1"/>
          <p:nvPr/>
        </p:nvSpPr>
        <p:spPr>
          <a:xfrm>
            <a:off x="7752278" y="5517232"/>
            <a:ext cx="3629520" cy="369332"/>
          </a:xfrm>
          <a:prstGeom prst="rect">
            <a:avLst/>
          </a:prstGeom>
          <a:noFill/>
        </p:spPr>
        <p:txBody>
          <a:bodyPr wrap="none" rtlCol="0">
            <a:spAutoFit/>
          </a:bodyPr>
          <a:lstStyle/>
          <a:p>
            <a:r>
              <a:rPr kumimoji="1" lang="en-US" altLang="zh-CN" b="1" dirty="0">
                <a:solidFill>
                  <a:srgbClr val="C00000"/>
                </a:solidFill>
              </a:rPr>
              <a:t>This</a:t>
            </a:r>
            <a:r>
              <a:rPr kumimoji="1" lang="zh-CN" altLang="en-US" b="1" dirty="0">
                <a:solidFill>
                  <a:srgbClr val="C00000"/>
                </a:solidFill>
              </a:rPr>
              <a:t> </a:t>
            </a:r>
            <a:r>
              <a:rPr kumimoji="1" lang="en-US" altLang="zh-CN" b="1" dirty="0">
                <a:solidFill>
                  <a:srgbClr val="C00000"/>
                </a:solidFill>
              </a:rPr>
              <a:t>is</a:t>
            </a:r>
            <a:r>
              <a:rPr kumimoji="1" lang="zh-CN" altLang="en-US" b="1" dirty="0">
                <a:solidFill>
                  <a:srgbClr val="C00000"/>
                </a:solidFill>
              </a:rPr>
              <a:t> </a:t>
            </a:r>
            <a:r>
              <a:rPr kumimoji="1" lang="en-US" altLang="zh-CN" b="1" dirty="0">
                <a:solidFill>
                  <a:srgbClr val="C00000"/>
                </a:solidFill>
              </a:rPr>
              <a:t>what</a:t>
            </a:r>
            <a:r>
              <a:rPr kumimoji="1" lang="zh-CN" altLang="en-US" b="1" dirty="0">
                <a:solidFill>
                  <a:srgbClr val="C00000"/>
                </a:solidFill>
              </a:rPr>
              <a:t> </a:t>
            </a:r>
            <a:r>
              <a:rPr kumimoji="1" lang="en-US" altLang="zh-CN" b="1" dirty="0">
                <a:solidFill>
                  <a:srgbClr val="C00000"/>
                </a:solidFill>
              </a:rPr>
              <a:t>we</a:t>
            </a:r>
            <a:r>
              <a:rPr kumimoji="1" lang="zh-CN" altLang="en-US" b="1" dirty="0">
                <a:solidFill>
                  <a:srgbClr val="C00000"/>
                </a:solidFill>
              </a:rPr>
              <a:t> </a:t>
            </a:r>
            <a:r>
              <a:rPr kumimoji="1" lang="en-US" altLang="zh-CN" b="1" dirty="0">
                <a:solidFill>
                  <a:srgbClr val="C00000"/>
                </a:solidFill>
              </a:rPr>
              <a:t>should</a:t>
            </a:r>
            <a:r>
              <a:rPr kumimoji="1" lang="zh-CN" altLang="en-US" b="1" dirty="0">
                <a:solidFill>
                  <a:srgbClr val="C00000"/>
                </a:solidFill>
              </a:rPr>
              <a:t> </a:t>
            </a:r>
            <a:r>
              <a:rPr kumimoji="1" lang="en-US" altLang="zh-CN" b="1" dirty="0">
                <a:solidFill>
                  <a:srgbClr val="C00000"/>
                </a:solidFill>
              </a:rPr>
              <a:t>do.</a:t>
            </a:r>
            <a:endParaRPr kumimoji="1" lang="zh-CN" altLang="en-US" b="1" dirty="0">
              <a:solidFill>
                <a:srgbClr val="C00000"/>
              </a:solidFill>
            </a:endParaRPr>
          </a:p>
        </p:txBody>
      </p:sp>
    </p:spTree>
    <p:extLst>
      <p:ext uri="{BB962C8B-B14F-4D97-AF65-F5344CB8AC3E}">
        <p14:creationId xmlns:p14="http://schemas.microsoft.com/office/powerpoint/2010/main" val="260822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AC9BC96-D5AD-C541-90DE-C3789899A4EF}"/>
              </a:ext>
            </a:extLst>
          </p:cNvPr>
          <p:cNvSpPr>
            <a:spLocks noGrp="1"/>
          </p:cNvSpPr>
          <p:nvPr>
            <p:ph type="title"/>
          </p:nvPr>
        </p:nvSpPr>
        <p:spPr>
          <a:xfrm>
            <a:off x="469858" y="136619"/>
            <a:ext cx="10515600" cy="736846"/>
          </a:xfrm>
        </p:spPr>
        <p:txBody>
          <a:bodyPr>
            <a:normAutofit/>
          </a:bodyPr>
          <a:lstStyle/>
          <a:p>
            <a:r>
              <a:rPr kumimoji="1" lang="zh-CN" altLang="en-US" sz="3600" dirty="0">
                <a:latin typeface="Microsoft YaHei" panose="020B0503020204020204" pitchFamily="34" charset="-122"/>
                <a:ea typeface="Microsoft YaHei" panose="020B0503020204020204" pitchFamily="34" charset="-122"/>
              </a:rPr>
              <a:t>模型水印技术</a:t>
            </a:r>
          </a:p>
        </p:txBody>
      </p:sp>
      <p:grpSp>
        <p:nvGrpSpPr>
          <p:cNvPr id="5" name="组合 4">
            <a:extLst>
              <a:ext uri="{FF2B5EF4-FFF2-40B4-BE49-F238E27FC236}">
                <a16:creationId xmlns:a16="http://schemas.microsoft.com/office/drawing/2014/main" id="{A20A9076-9EAF-5D40-9BC6-06E8713ABF52}"/>
              </a:ext>
            </a:extLst>
          </p:cNvPr>
          <p:cNvGrpSpPr/>
          <p:nvPr/>
        </p:nvGrpSpPr>
        <p:grpSpPr>
          <a:xfrm>
            <a:off x="1198776" y="2196042"/>
            <a:ext cx="2447095" cy="2571095"/>
            <a:chOff x="1255336" y="2337847"/>
            <a:chExt cx="2447095" cy="2571095"/>
          </a:xfrm>
        </p:grpSpPr>
        <p:pic>
          <p:nvPicPr>
            <p:cNvPr id="2" name="图片 1">
              <a:extLst>
                <a:ext uri="{FF2B5EF4-FFF2-40B4-BE49-F238E27FC236}">
                  <a16:creationId xmlns:a16="http://schemas.microsoft.com/office/drawing/2014/main" id="{28293D0F-D4F5-6D40-B6FF-504F2E64D08B}"/>
                </a:ext>
              </a:extLst>
            </p:cNvPr>
            <p:cNvPicPr>
              <a:picLocks noChangeAspect="1"/>
            </p:cNvPicPr>
            <p:nvPr/>
          </p:nvPicPr>
          <p:blipFill>
            <a:blip r:embed="rId3"/>
            <a:stretch>
              <a:fillRect/>
            </a:stretch>
          </p:blipFill>
          <p:spPr>
            <a:xfrm>
              <a:off x="1255336" y="2337847"/>
              <a:ext cx="2416695" cy="2571095"/>
            </a:xfrm>
            <a:prstGeom prst="rect">
              <a:avLst/>
            </a:prstGeom>
          </p:spPr>
        </p:pic>
        <p:sp>
          <p:nvSpPr>
            <p:cNvPr id="3" name="文本框 2">
              <a:extLst>
                <a:ext uri="{FF2B5EF4-FFF2-40B4-BE49-F238E27FC236}">
                  <a16:creationId xmlns:a16="http://schemas.microsoft.com/office/drawing/2014/main" id="{2F580B77-2C36-0446-BEE5-1648A1D246BD}"/>
                </a:ext>
              </a:extLst>
            </p:cNvPr>
            <p:cNvSpPr txBox="1"/>
            <p:nvPr/>
          </p:nvSpPr>
          <p:spPr>
            <a:xfrm>
              <a:off x="2546784" y="4601165"/>
              <a:ext cx="1155647" cy="307777"/>
            </a:xfrm>
            <a:prstGeom prst="rect">
              <a:avLst/>
            </a:prstGeom>
            <a:noFill/>
          </p:spPr>
          <p:txBody>
            <a:bodyPr wrap="square" rtlCol="0">
              <a:spAutoFit/>
            </a:bodyPr>
            <a:lstStyle/>
            <a:p>
              <a:r>
                <a:rPr kumimoji="1" lang="en-US" altLang="zh-CN" sz="1400" dirty="0">
                  <a:solidFill>
                    <a:schemeClr val="bg1">
                      <a:alpha val="78000"/>
                    </a:schemeClr>
                  </a:solidFill>
                  <a:latin typeface="Microsoft YaHei" panose="020B0503020204020204" pitchFamily="34" charset="-122"/>
                  <a:ea typeface="Microsoft YaHei" panose="020B0503020204020204" pitchFamily="34" charset="-122"/>
                </a:rPr>
                <a:t>@</a:t>
              </a:r>
              <a:r>
                <a:rPr kumimoji="1" lang="en-US" altLang="zh-CN" sz="1400" dirty="0" err="1">
                  <a:solidFill>
                    <a:schemeClr val="bg1">
                      <a:alpha val="78000"/>
                    </a:schemeClr>
                  </a:solidFill>
                  <a:latin typeface="Microsoft YaHei" panose="020B0503020204020204" pitchFamily="34" charset="-122"/>
                  <a:ea typeface="Microsoft YaHei" panose="020B0503020204020204" pitchFamily="34" charset="-122"/>
                </a:rPr>
                <a:t>fvl</a:t>
              </a:r>
              <a:endParaRPr kumimoji="1" lang="zh-CN" altLang="en-US" sz="1400" dirty="0">
                <a:solidFill>
                  <a:schemeClr val="bg1">
                    <a:alpha val="78000"/>
                  </a:schemeClr>
                </a:solidFill>
                <a:latin typeface="Microsoft YaHei" panose="020B0503020204020204" pitchFamily="34" charset="-122"/>
                <a:ea typeface="Microsoft YaHei" panose="020B0503020204020204" pitchFamily="34" charset="-122"/>
              </a:endParaRPr>
            </a:p>
          </p:txBody>
        </p:sp>
      </p:grpSp>
      <p:pic>
        <p:nvPicPr>
          <p:cNvPr id="6" name="图片 5">
            <a:extLst>
              <a:ext uri="{FF2B5EF4-FFF2-40B4-BE49-F238E27FC236}">
                <a16:creationId xmlns:a16="http://schemas.microsoft.com/office/drawing/2014/main" id="{FD2CC64C-622A-BD4C-ADB1-852E3430C9C6}"/>
              </a:ext>
            </a:extLst>
          </p:cNvPr>
          <p:cNvPicPr>
            <a:picLocks noChangeAspect="1"/>
          </p:cNvPicPr>
          <p:nvPr/>
        </p:nvPicPr>
        <p:blipFill>
          <a:blip r:embed="rId4"/>
          <a:stretch>
            <a:fillRect/>
          </a:stretch>
        </p:blipFill>
        <p:spPr>
          <a:xfrm>
            <a:off x="5714615" y="2526208"/>
            <a:ext cx="2340150" cy="1755112"/>
          </a:xfrm>
          <a:prstGeom prst="rect">
            <a:avLst/>
          </a:prstGeom>
        </p:spPr>
      </p:pic>
      <p:sp>
        <p:nvSpPr>
          <p:cNvPr id="7" name="文本框 6">
            <a:extLst>
              <a:ext uri="{FF2B5EF4-FFF2-40B4-BE49-F238E27FC236}">
                <a16:creationId xmlns:a16="http://schemas.microsoft.com/office/drawing/2014/main" id="{8D8A95A9-4872-9B4E-BD23-A64BA46478F5}"/>
              </a:ext>
            </a:extLst>
          </p:cNvPr>
          <p:cNvSpPr txBox="1"/>
          <p:nvPr/>
        </p:nvSpPr>
        <p:spPr>
          <a:xfrm>
            <a:off x="542624" y="1229095"/>
            <a:ext cx="5416868"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传统图像水印：</a:t>
            </a:r>
            <a:r>
              <a:rPr kumimoji="1" lang="zh-CN" altLang="en-US" sz="2400" dirty="0">
                <a:latin typeface="Microsoft YaHei" panose="020B0503020204020204" pitchFamily="34" charset="-122"/>
                <a:ea typeface="Microsoft YaHei" panose="020B0503020204020204" pitchFamily="34" charset="-122"/>
              </a:rPr>
              <a:t>将所有者信息</a:t>
            </a:r>
            <a:r>
              <a:rPr kumimoji="1" lang="zh-CN" altLang="en-US" sz="2400" b="1" dirty="0">
                <a:solidFill>
                  <a:srgbClr val="C00000"/>
                </a:solidFill>
                <a:latin typeface="Microsoft YaHei" panose="020B0503020204020204" pitchFamily="34" charset="-122"/>
                <a:ea typeface="Microsoft YaHei" panose="020B0503020204020204" pitchFamily="34" charset="-122"/>
              </a:rPr>
              <a:t>嵌入</a:t>
            </a:r>
            <a:r>
              <a:rPr kumimoji="1" lang="zh-CN" altLang="en-US" sz="2400" dirty="0">
                <a:latin typeface="Microsoft YaHei" panose="020B0503020204020204" pitchFamily="34" charset="-122"/>
                <a:ea typeface="Microsoft YaHei" panose="020B0503020204020204" pitchFamily="34" charset="-122"/>
              </a:rPr>
              <a:t>媒体</a:t>
            </a:r>
          </a:p>
        </p:txBody>
      </p:sp>
      <p:pic>
        <p:nvPicPr>
          <p:cNvPr id="25" name="图片 24" descr="黄色的狗&#10;&#10;描述已自动生成">
            <a:extLst>
              <a:ext uri="{FF2B5EF4-FFF2-40B4-BE49-F238E27FC236}">
                <a16:creationId xmlns:a16="http://schemas.microsoft.com/office/drawing/2014/main" id="{5541F66F-FD81-B04F-8ABD-A842EF4B9286}"/>
              </a:ext>
            </a:extLst>
          </p:cNvPr>
          <p:cNvPicPr>
            <a:picLocks noChangeAspect="1"/>
          </p:cNvPicPr>
          <p:nvPr/>
        </p:nvPicPr>
        <p:blipFill>
          <a:blip r:embed="rId5"/>
          <a:stretch>
            <a:fillRect/>
          </a:stretch>
        </p:blipFill>
        <p:spPr>
          <a:xfrm>
            <a:off x="2240610" y="5135823"/>
            <a:ext cx="660701" cy="1021083"/>
          </a:xfrm>
          <a:prstGeom prst="rect">
            <a:avLst/>
          </a:prstGeom>
        </p:spPr>
      </p:pic>
      <p:pic>
        <p:nvPicPr>
          <p:cNvPr id="26" name="图片 25">
            <a:extLst>
              <a:ext uri="{FF2B5EF4-FFF2-40B4-BE49-F238E27FC236}">
                <a16:creationId xmlns:a16="http://schemas.microsoft.com/office/drawing/2014/main" id="{69CF6129-7682-5D40-8D88-181CA9171FB5}"/>
              </a:ext>
            </a:extLst>
          </p:cNvPr>
          <p:cNvPicPr>
            <a:picLocks noChangeAspect="1"/>
          </p:cNvPicPr>
          <p:nvPr/>
        </p:nvPicPr>
        <p:blipFill>
          <a:blip r:embed="rId6"/>
          <a:stretch>
            <a:fillRect/>
          </a:stretch>
        </p:blipFill>
        <p:spPr>
          <a:xfrm flipH="1">
            <a:off x="9005643" y="5135822"/>
            <a:ext cx="880039" cy="1021083"/>
          </a:xfrm>
          <a:prstGeom prst="rect">
            <a:avLst/>
          </a:prstGeom>
        </p:spPr>
      </p:pic>
      <p:sp>
        <p:nvSpPr>
          <p:cNvPr id="27" name="文本框 26">
            <a:extLst>
              <a:ext uri="{FF2B5EF4-FFF2-40B4-BE49-F238E27FC236}">
                <a16:creationId xmlns:a16="http://schemas.microsoft.com/office/drawing/2014/main" id="{DDD16972-046F-314D-9F54-91517A8CAF58}"/>
              </a:ext>
            </a:extLst>
          </p:cNvPr>
          <p:cNvSpPr txBox="1"/>
          <p:nvPr/>
        </p:nvSpPr>
        <p:spPr>
          <a:xfrm rot="18900000">
            <a:off x="1241397" y="2371147"/>
            <a:ext cx="782887" cy="307777"/>
          </a:xfrm>
          <a:prstGeom prst="rect">
            <a:avLst/>
          </a:prstGeom>
          <a:noFill/>
        </p:spPr>
        <p:txBody>
          <a:bodyPr wrap="square" rtlCol="0">
            <a:spAutoFit/>
          </a:bodyPr>
          <a:lstStyle/>
          <a:p>
            <a:r>
              <a:rPr kumimoji="1" lang="en-US" altLang="zh-CN" sz="1400" dirty="0">
                <a:solidFill>
                  <a:schemeClr val="bg1">
                    <a:alpha val="41000"/>
                  </a:schemeClr>
                </a:solidFill>
                <a:latin typeface="Microsoft YaHei" panose="020B0503020204020204" pitchFamily="34" charset="-122"/>
                <a:ea typeface="Microsoft YaHei" panose="020B0503020204020204" pitchFamily="34" charset="-122"/>
              </a:rPr>
              <a:t>TML</a:t>
            </a:r>
            <a:endParaRPr kumimoji="1" lang="zh-CN" altLang="en-US" sz="1400" dirty="0">
              <a:solidFill>
                <a:schemeClr val="bg1">
                  <a:alpha val="41000"/>
                </a:schemeClr>
              </a:solidFill>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06C69ECC-17D1-704B-B209-37E4670E7668}"/>
              </a:ext>
            </a:extLst>
          </p:cNvPr>
          <p:cNvSpPr txBox="1"/>
          <p:nvPr/>
        </p:nvSpPr>
        <p:spPr>
          <a:xfrm rot="18900000">
            <a:off x="1192940" y="3198979"/>
            <a:ext cx="782887" cy="307777"/>
          </a:xfrm>
          <a:prstGeom prst="rect">
            <a:avLst/>
          </a:prstGeom>
          <a:noFill/>
        </p:spPr>
        <p:txBody>
          <a:bodyPr wrap="square" rtlCol="0">
            <a:spAutoFit/>
          </a:bodyPr>
          <a:lstStyle/>
          <a:p>
            <a:r>
              <a:rPr kumimoji="1" lang="en-US" altLang="zh-CN" sz="1400" dirty="0">
                <a:solidFill>
                  <a:schemeClr val="bg1">
                    <a:alpha val="41000"/>
                  </a:schemeClr>
                </a:solidFill>
                <a:latin typeface="Microsoft YaHei" panose="020B0503020204020204" pitchFamily="34" charset="-122"/>
                <a:ea typeface="Microsoft YaHei" panose="020B0503020204020204" pitchFamily="34" charset="-122"/>
              </a:rPr>
              <a:t>TML</a:t>
            </a:r>
            <a:endParaRPr kumimoji="1" lang="zh-CN" altLang="en-US" sz="1400" dirty="0">
              <a:solidFill>
                <a:schemeClr val="bg1">
                  <a:alpha val="41000"/>
                </a:schemeClr>
              </a:solidFill>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DB23C30C-7C99-8145-8557-2F3FCE0CD264}"/>
              </a:ext>
            </a:extLst>
          </p:cNvPr>
          <p:cNvSpPr txBox="1"/>
          <p:nvPr/>
        </p:nvSpPr>
        <p:spPr>
          <a:xfrm rot="18900000">
            <a:off x="2264237" y="2178432"/>
            <a:ext cx="782887" cy="307777"/>
          </a:xfrm>
          <a:prstGeom prst="rect">
            <a:avLst/>
          </a:prstGeom>
          <a:noFill/>
        </p:spPr>
        <p:txBody>
          <a:bodyPr wrap="square" rtlCol="0">
            <a:spAutoFit/>
          </a:bodyPr>
          <a:lstStyle/>
          <a:p>
            <a:r>
              <a:rPr kumimoji="1" lang="en-US" altLang="zh-CN" sz="1400" dirty="0">
                <a:solidFill>
                  <a:schemeClr val="bg1">
                    <a:alpha val="41000"/>
                  </a:schemeClr>
                </a:solidFill>
                <a:latin typeface="Microsoft YaHei" panose="020B0503020204020204" pitchFamily="34" charset="-122"/>
                <a:ea typeface="Microsoft YaHei" panose="020B0503020204020204" pitchFamily="34" charset="-122"/>
              </a:rPr>
              <a:t>TML</a:t>
            </a:r>
            <a:endParaRPr kumimoji="1" lang="zh-CN" altLang="en-US" sz="1400" dirty="0">
              <a:solidFill>
                <a:schemeClr val="bg1">
                  <a:alpha val="41000"/>
                </a:schemeClr>
              </a:solidFill>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0964F1FA-F83B-6941-8B96-332EDE6219A0}"/>
              </a:ext>
            </a:extLst>
          </p:cNvPr>
          <p:cNvSpPr txBox="1"/>
          <p:nvPr/>
        </p:nvSpPr>
        <p:spPr>
          <a:xfrm rot="18900000">
            <a:off x="1016469" y="3613146"/>
            <a:ext cx="2195496" cy="307777"/>
          </a:xfrm>
          <a:prstGeom prst="rect">
            <a:avLst/>
          </a:prstGeom>
          <a:noFill/>
        </p:spPr>
        <p:txBody>
          <a:bodyPr wrap="square" rtlCol="0">
            <a:spAutoFit/>
          </a:bodyPr>
          <a:lstStyle/>
          <a:p>
            <a:r>
              <a:rPr kumimoji="1" lang="en-US" altLang="zh-CN" sz="1400" dirty="0">
                <a:solidFill>
                  <a:schemeClr val="bg1">
                    <a:alpha val="41000"/>
                  </a:schemeClr>
                </a:solidFill>
                <a:latin typeface="Microsoft YaHei" panose="020B0503020204020204" pitchFamily="34" charset="-122"/>
                <a:ea typeface="Microsoft YaHei" panose="020B0503020204020204" pitchFamily="34" charset="-122"/>
              </a:rPr>
              <a:t>TML</a:t>
            </a:r>
            <a:endParaRPr kumimoji="1" lang="zh-CN" altLang="en-US" sz="1400" dirty="0">
              <a:solidFill>
                <a:schemeClr val="bg1">
                  <a:alpha val="41000"/>
                </a:schemeClr>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0B6CAC5B-CF03-A94B-9950-F264E68367EB}"/>
              </a:ext>
            </a:extLst>
          </p:cNvPr>
          <p:cNvSpPr txBox="1"/>
          <p:nvPr/>
        </p:nvSpPr>
        <p:spPr>
          <a:xfrm rot="18900000">
            <a:off x="1836634" y="2728104"/>
            <a:ext cx="2195496" cy="307777"/>
          </a:xfrm>
          <a:prstGeom prst="rect">
            <a:avLst/>
          </a:prstGeom>
          <a:noFill/>
        </p:spPr>
        <p:txBody>
          <a:bodyPr wrap="square" rtlCol="0">
            <a:spAutoFit/>
          </a:bodyPr>
          <a:lstStyle/>
          <a:p>
            <a:r>
              <a:rPr kumimoji="1" lang="en-US" altLang="zh-CN" sz="1400" dirty="0">
                <a:solidFill>
                  <a:schemeClr val="bg1">
                    <a:alpha val="41000"/>
                  </a:schemeClr>
                </a:solidFill>
                <a:latin typeface="Microsoft YaHei" panose="020B0503020204020204" pitchFamily="34" charset="-122"/>
                <a:ea typeface="Microsoft YaHei" panose="020B0503020204020204" pitchFamily="34" charset="-122"/>
              </a:rPr>
              <a:t>TML</a:t>
            </a:r>
            <a:endParaRPr kumimoji="1" lang="zh-CN" altLang="en-US" sz="1400" dirty="0">
              <a:solidFill>
                <a:schemeClr val="bg1">
                  <a:alpha val="41000"/>
                </a:schemeClr>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4C28A949-897C-AD44-9A3F-EBA587424289}"/>
              </a:ext>
            </a:extLst>
          </p:cNvPr>
          <p:cNvSpPr txBox="1"/>
          <p:nvPr/>
        </p:nvSpPr>
        <p:spPr>
          <a:xfrm rot="18900000">
            <a:off x="2742063" y="1654855"/>
            <a:ext cx="2195496" cy="307777"/>
          </a:xfrm>
          <a:prstGeom prst="rect">
            <a:avLst/>
          </a:prstGeom>
          <a:noFill/>
        </p:spPr>
        <p:txBody>
          <a:bodyPr wrap="square" rtlCol="0">
            <a:spAutoFit/>
          </a:bodyPr>
          <a:lstStyle/>
          <a:p>
            <a:r>
              <a:rPr kumimoji="1" lang="en-US" altLang="zh-CN" sz="1400" dirty="0">
                <a:solidFill>
                  <a:schemeClr val="bg1">
                    <a:alpha val="41000"/>
                  </a:schemeClr>
                </a:solidFill>
                <a:latin typeface="Microsoft YaHei" panose="020B0503020204020204" pitchFamily="34" charset="-122"/>
                <a:ea typeface="Microsoft YaHei" panose="020B0503020204020204" pitchFamily="34" charset="-122"/>
              </a:rPr>
              <a:t>TML</a:t>
            </a:r>
            <a:endParaRPr kumimoji="1" lang="zh-CN" altLang="en-US" sz="1400" dirty="0">
              <a:solidFill>
                <a:schemeClr val="bg1">
                  <a:alpha val="41000"/>
                </a:schemeClr>
              </a:solidFill>
              <a:latin typeface="Microsoft YaHei" panose="020B0503020204020204" pitchFamily="34" charset="-122"/>
              <a:ea typeface="Microsoft YaHei" panose="020B0503020204020204" pitchFamily="34" charset="-122"/>
            </a:endParaRPr>
          </a:p>
        </p:txBody>
      </p:sp>
      <p:pic>
        <p:nvPicPr>
          <p:cNvPr id="5122" name="Picture 2" descr="See the source image">
            <a:extLst>
              <a:ext uri="{FF2B5EF4-FFF2-40B4-BE49-F238E27FC236}">
                <a16:creationId xmlns:a16="http://schemas.microsoft.com/office/drawing/2014/main" id="{D5297A8A-BE48-0049-B181-D421C2E971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7419" y="2916675"/>
            <a:ext cx="1416490" cy="1065082"/>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8D23F75B-FC58-C94C-92DF-96FF77F6E51E}"/>
              </a:ext>
            </a:extLst>
          </p:cNvPr>
          <p:cNvSpPr txBox="1"/>
          <p:nvPr/>
        </p:nvSpPr>
        <p:spPr>
          <a:xfrm>
            <a:off x="8952151" y="3026378"/>
            <a:ext cx="1104970" cy="307777"/>
          </a:xfrm>
          <a:prstGeom prst="rect">
            <a:avLst/>
          </a:prstGeom>
          <a:noFill/>
        </p:spPr>
        <p:txBody>
          <a:bodyPr wrap="square" rtlCol="0">
            <a:spAutoFit/>
          </a:bodyPr>
          <a:lstStyle/>
          <a:p>
            <a:r>
              <a:rPr kumimoji="1" lang="en-US" altLang="zh-CN" sz="1400" dirty="0">
                <a:solidFill>
                  <a:schemeClr val="bg1">
                    <a:alpha val="78000"/>
                  </a:schemeClr>
                </a:solidFill>
                <a:latin typeface="Microsoft YaHei" panose="020B0503020204020204" pitchFamily="34" charset="-122"/>
                <a:ea typeface="Microsoft YaHei" panose="020B0503020204020204" pitchFamily="34" charset="-122"/>
              </a:rPr>
              <a:t>@</a:t>
            </a:r>
            <a:r>
              <a:rPr kumimoji="1" lang="en-US" altLang="zh-CN" sz="1400" dirty="0" err="1">
                <a:solidFill>
                  <a:schemeClr val="bg1">
                    <a:alpha val="78000"/>
                  </a:schemeClr>
                </a:solidFill>
                <a:latin typeface="Microsoft YaHei" panose="020B0503020204020204" pitchFamily="34" charset="-122"/>
                <a:ea typeface="Microsoft YaHei" panose="020B0503020204020204" pitchFamily="34" charset="-122"/>
              </a:rPr>
              <a:t>fvl</a:t>
            </a:r>
            <a:endParaRPr kumimoji="1" lang="zh-CN" altLang="en-US" sz="1400" dirty="0">
              <a:solidFill>
                <a:schemeClr val="bg1">
                  <a:alpha val="78000"/>
                </a:schemeClr>
              </a:solidFill>
              <a:latin typeface="Microsoft YaHei" panose="020B0503020204020204" pitchFamily="34" charset="-122"/>
              <a:ea typeface="Microsoft YaHei" panose="020B0503020204020204" pitchFamily="34" charset="-122"/>
            </a:endParaRPr>
          </a:p>
        </p:txBody>
      </p:sp>
      <p:sp>
        <p:nvSpPr>
          <p:cNvPr id="35" name="文本框 34">
            <a:extLst>
              <a:ext uri="{FF2B5EF4-FFF2-40B4-BE49-F238E27FC236}">
                <a16:creationId xmlns:a16="http://schemas.microsoft.com/office/drawing/2014/main" id="{32B00DE8-D2A1-1846-8EB5-9EE2CA0F9528}"/>
              </a:ext>
            </a:extLst>
          </p:cNvPr>
          <p:cNvSpPr txBox="1"/>
          <p:nvPr/>
        </p:nvSpPr>
        <p:spPr>
          <a:xfrm>
            <a:off x="9106808" y="3595716"/>
            <a:ext cx="1104970" cy="307777"/>
          </a:xfrm>
          <a:prstGeom prst="rect">
            <a:avLst/>
          </a:prstGeom>
          <a:noFill/>
        </p:spPr>
        <p:txBody>
          <a:bodyPr wrap="square" rtlCol="0">
            <a:spAutoFit/>
          </a:bodyPr>
          <a:lstStyle/>
          <a:p>
            <a:r>
              <a:rPr kumimoji="1" lang="en-US" altLang="zh-CN" sz="1400" dirty="0">
                <a:solidFill>
                  <a:schemeClr val="bg1">
                    <a:alpha val="78000"/>
                  </a:schemeClr>
                </a:solidFill>
                <a:latin typeface="Microsoft YaHei" panose="020B0503020204020204" pitchFamily="34" charset="-122"/>
                <a:ea typeface="Microsoft YaHei" panose="020B0503020204020204" pitchFamily="34" charset="-122"/>
              </a:rPr>
              <a:t>@</a:t>
            </a:r>
            <a:r>
              <a:rPr kumimoji="1" lang="en-US" altLang="zh-CN" sz="1400" dirty="0" err="1">
                <a:solidFill>
                  <a:schemeClr val="bg1">
                    <a:alpha val="78000"/>
                  </a:schemeClr>
                </a:solidFill>
                <a:latin typeface="Microsoft YaHei" panose="020B0503020204020204" pitchFamily="34" charset="-122"/>
                <a:ea typeface="Microsoft YaHei" panose="020B0503020204020204" pitchFamily="34" charset="-122"/>
              </a:rPr>
              <a:t>fvl</a:t>
            </a:r>
            <a:endParaRPr kumimoji="1" lang="zh-CN" altLang="en-US" sz="1400" dirty="0">
              <a:solidFill>
                <a:schemeClr val="bg1">
                  <a:alpha val="78000"/>
                </a:schemeClr>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0DF35FD6-2E7A-734A-A724-9D7A363CFF53}"/>
              </a:ext>
            </a:extLst>
          </p:cNvPr>
          <p:cNvSpPr txBox="1"/>
          <p:nvPr/>
        </p:nvSpPr>
        <p:spPr>
          <a:xfrm>
            <a:off x="8942962" y="2564040"/>
            <a:ext cx="1005403"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Spectrum</a:t>
            </a:r>
            <a:endParaRPr kumimoji="1" lang="zh-CN" altLang="en-US" sz="1400" dirty="0">
              <a:latin typeface="Microsoft YaHei" panose="020B0503020204020204" pitchFamily="34" charset="-122"/>
              <a:ea typeface="Microsoft YaHei" panose="020B0503020204020204" pitchFamily="34" charset="-122"/>
            </a:endParaRPr>
          </a:p>
        </p:txBody>
      </p:sp>
      <p:sp>
        <p:nvSpPr>
          <p:cNvPr id="37" name="文本框 36">
            <a:extLst>
              <a:ext uri="{FF2B5EF4-FFF2-40B4-BE49-F238E27FC236}">
                <a16:creationId xmlns:a16="http://schemas.microsoft.com/office/drawing/2014/main" id="{4CB0878D-4A08-0244-BEF2-0A7F72B642BC}"/>
              </a:ext>
            </a:extLst>
          </p:cNvPr>
          <p:cNvSpPr txBox="1"/>
          <p:nvPr/>
        </p:nvSpPr>
        <p:spPr>
          <a:xfrm>
            <a:off x="3897321" y="5446309"/>
            <a:ext cx="4592924"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不同方法的表现和鲁棒性存在一定差异</a:t>
            </a:r>
          </a:p>
        </p:txBody>
      </p:sp>
    </p:spTree>
    <p:extLst>
      <p:ext uri="{BB962C8B-B14F-4D97-AF65-F5344CB8AC3E}">
        <p14:creationId xmlns:p14="http://schemas.microsoft.com/office/powerpoint/2010/main" val="338254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ea9bf63bc66372fbc36249b014546c7e6f55d2c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36123</TotalTime>
  <Words>3143</Words>
  <Application>Microsoft Macintosh PowerPoint</Application>
  <PresentationFormat>宽屏</PresentationFormat>
  <Paragraphs>420</Paragraphs>
  <Slides>52</Slides>
  <Notes>46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52</vt:i4>
      </vt:variant>
    </vt:vector>
  </HeadingPairs>
  <TitlesOfParts>
    <vt:vector size="63" baseType="lpstr">
      <vt:lpstr>等线</vt:lpstr>
      <vt:lpstr>宋体</vt:lpstr>
      <vt:lpstr>Microsoft YaHei</vt:lpstr>
      <vt:lpstr>Athelas</vt:lpstr>
      <vt:lpstr>Source Han Sans CN Regular</vt:lpstr>
      <vt:lpstr>Arial</vt:lpstr>
      <vt:lpstr>Calibri</vt:lpstr>
      <vt:lpstr>Cambria Math</vt:lpstr>
      <vt:lpstr>Times New Roman</vt:lpstr>
      <vt:lpstr>Wingdings</vt:lpstr>
      <vt:lpstr>Office 主题</vt:lpstr>
      <vt:lpstr>PowerPoint 演示文稿</vt:lpstr>
      <vt:lpstr>Recap: week 11</vt:lpstr>
      <vt:lpstr>This Week</vt:lpstr>
      <vt:lpstr>AI 模型是宝贵的财产</vt:lpstr>
      <vt:lpstr>模型窃取动机</vt:lpstr>
      <vt:lpstr>模型窃取方式</vt:lpstr>
      <vt:lpstr>版权保护的目标</vt:lpstr>
      <vt:lpstr>版权保护的两个阶段</vt:lpstr>
      <vt:lpstr>模型水印技术</vt:lpstr>
      <vt:lpstr>模型水印技术</vt:lpstr>
      <vt:lpstr>模型水印技术 – 白盒水印</vt:lpstr>
      <vt:lpstr>模型水印技术 – 白盒水印</vt:lpstr>
      <vt:lpstr>模型水印技术 – 白盒水印</vt:lpstr>
      <vt:lpstr>模型水印技术 – 白盒水印</vt:lpstr>
      <vt:lpstr>模型水印技术 – 白盒水印</vt:lpstr>
      <vt:lpstr>模型水印技术 – 白盒水印</vt:lpstr>
      <vt:lpstr>模型水印技术 – 白盒水印</vt:lpstr>
      <vt:lpstr>模型水印技术 – 白盒水印方法总结</vt:lpstr>
      <vt:lpstr>模型水印技术 – 黑盒水印</vt:lpstr>
      <vt:lpstr>模型水印技术 – 黑盒水印</vt:lpstr>
      <vt:lpstr>模型水印技术 – 黑盒水印</vt:lpstr>
      <vt:lpstr>模型水印的优缺点</vt:lpstr>
      <vt:lpstr>水印的天敌：模型窃取</vt:lpstr>
      <vt:lpstr>模型指纹</vt:lpstr>
      <vt:lpstr>模型指纹</vt:lpstr>
      <vt:lpstr>DeepJudge</vt:lpstr>
      <vt:lpstr>框架总览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CZ</dc:creator>
  <cp:lastModifiedBy>Daniel Ma</cp:lastModifiedBy>
  <cp:revision>5539</cp:revision>
  <dcterms:created xsi:type="dcterms:W3CDTF">2017-04-27T02:47:00Z</dcterms:created>
  <dcterms:modified xsi:type="dcterms:W3CDTF">2024-10-05T13:49:16Z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